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2"/>
    <p:sldMasterId id="2147483792" r:id="rId3"/>
    <p:sldMasterId id="2147483876" r:id="rId4"/>
    <p:sldMasterId id="2147483888" r:id="rId5"/>
    <p:sldMasterId id="2147483912" r:id="rId6"/>
  </p:sldMasterIdLst>
  <p:notesMasterIdLst>
    <p:notesMasterId r:id="rId39"/>
  </p:notesMasterIdLst>
  <p:handoutMasterIdLst>
    <p:handoutMasterId r:id="rId40"/>
  </p:handoutMasterIdLst>
  <p:sldIdLst>
    <p:sldId id="294" r:id="rId7"/>
    <p:sldId id="275" r:id="rId8"/>
    <p:sldId id="256" r:id="rId9"/>
    <p:sldId id="261" r:id="rId10"/>
    <p:sldId id="257" r:id="rId11"/>
    <p:sldId id="258" r:id="rId12"/>
    <p:sldId id="260" r:id="rId13"/>
    <p:sldId id="286" r:id="rId14"/>
    <p:sldId id="264" r:id="rId15"/>
    <p:sldId id="276" r:id="rId16"/>
    <p:sldId id="271" r:id="rId17"/>
    <p:sldId id="272" r:id="rId18"/>
    <p:sldId id="265" r:id="rId19"/>
    <p:sldId id="262" r:id="rId20"/>
    <p:sldId id="263" r:id="rId21"/>
    <p:sldId id="266" r:id="rId22"/>
    <p:sldId id="287" r:id="rId23"/>
    <p:sldId id="267" r:id="rId24"/>
    <p:sldId id="282" r:id="rId25"/>
    <p:sldId id="280" r:id="rId26"/>
    <p:sldId id="273" r:id="rId27"/>
    <p:sldId id="290" r:id="rId28"/>
    <p:sldId id="268" r:id="rId29"/>
    <p:sldId id="259" r:id="rId30"/>
    <p:sldId id="274" r:id="rId31"/>
    <p:sldId id="288" r:id="rId32"/>
    <p:sldId id="292" r:id="rId33"/>
    <p:sldId id="293" r:id="rId34"/>
    <p:sldId id="289" r:id="rId35"/>
    <p:sldId id="278" r:id="rId36"/>
    <p:sldId id="270" r:id="rId37"/>
    <p:sldId id="295" r:id="rId38"/>
  </p:sldIdLst>
  <p:sldSz cx="9144000" cy="6858000" type="screen4x3"/>
  <p:notesSz cx="6877050" cy="10002838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850F"/>
    <a:srgbClr val="F5F50B"/>
    <a:srgbClr val="FF6E01"/>
    <a:srgbClr val="9BFB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671" autoAdjust="0"/>
  </p:normalViewPr>
  <p:slideViewPr>
    <p:cSldViewPr>
      <p:cViewPr>
        <p:scale>
          <a:sx n="50" d="100"/>
          <a:sy n="50" d="100"/>
        </p:scale>
        <p:origin x="-108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8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E0A23-BD60-4847-8DDB-960CBEC34757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4707BE4-5C22-43A3-B54E-A9CDFF2A636F}">
      <dgm:prSet custT="1"/>
      <dgm:spPr/>
      <dgm:t>
        <a:bodyPr/>
        <a:lstStyle/>
        <a:p>
          <a:pPr rtl="0"/>
          <a:r>
            <a:rPr lang="en-GB" sz="3200" dirty="0" smtClean="0"/>
            <a:t>1. Towards a holistic halal  audit-Criteria</a:t>
          </a:r>
          <a:endParaRPr lang="en-GB" sz="3200" dirty="0"/>
        </a:p>
      </dgm:t>
    </dgm:pt>
    <dgm:pt modelId="{369A8BEB-7055-448F-8467-2B80FE176C60}" type="parTrans" cxnId="{DFC4E5D0-28C2-4E06-A685-506C46C290BB}">
      <dgm:prSet/>
      <dgm:spPr/>
      <dgm:t>
        <a:bodyPr/>
        <a:lstStyle/>
        <a:p>
          <a:endParaRPr lang="en-GB"/>
        </a:p>
      </dgm:t>
    </dgm:pt>
    <dgm:pt modelId="{B1D30084-1791-4C83-95F6-99621AE966FC}" type="sibTrans" cxnId="{DFC4E5D0-28C2-4E06-A685-506C46C290BB}">
      <dgm:prSet/>
      <dgm:spPr/>
      <dgm:t>
        <a:bodyPr/>
        <a:lstStyle/>
        <a:p>
          <a:endParaRPr lang="en-GB"/>
        </a:p>
      </dgm:t>
    </dgm:pt>
    <dgm:pt modelId="{66C2BDF6-2722-4F94-BAF5-9A059EEF9604}">
      <dgm:prSet custT="1"/>
      <dgm:spPr/>
      <dgm:t>
        <a:bodyPr/>
        <a:lstStyle/>
        <a:p>
          <a:pPr rtl="0"/>
          <a:r>
            <a:rPr lang="en-GB" sz="3200" dirty="0" smtClean="0"/>
            <a:t>3. Importance of transparency &amp; openness in auditing </a:t>
          </a:r>
          <a:endParaRPr lang="en-GB" sz="3200" dirty="0"/>
        </a:p>
      </dgm:t>
    </dgm:pt>
    <dgm:pt modelId="{2D8D36A1-9389-4783-9E35-2F764FC07851}" type="parTrans" cxnId="{9BF49F87-4D17-409E-A843-FB38E0213C24}">
      <dgm:prSet/>
      <dgm:spPr/>
      <dgm:t>
        <a:bodyPr/>
        <a:lstStyle/>
        <a:p>
          <a:endParaRPr lang="en-GB"/>
        </a:p>
      </dgm:t>
    </dgm:pt>
    <dgm:pt modelId="{CC51A714-36DA-4DFD-B133-B8AC3ABE092F}" type="sibTrans" cxnId="{9BF49F87-4D17-409E-A843-FB38E0213C24}">
      <dgm:prSet/>
      <dgm:spPr/>
      <dgm:t>
        <a:bodyPr/>
        <a:lstStyle/>
        <a:p>
          <a:endParaRPr lang="en-GB"/>
        </a:p>
      </dgm:t>
    </dgm:pt>
    <dgm:pt modelId="{0418B9CD-647D-4E53-B50A-11882B77FD84}">
      <dgm:prSet custT="1"/>
      <dgm:spPr/>
      <dgm:t>
        <a:bodyPr/>
        <a:lstStyle/>
        <a:p>
          <a:pPr rtl="0"/>
          <a:r>
            <a:rPr lang="en-GB" sz="3200" dirty="0" smtClean="0"/>
            <a:t>2. Case study of a confectionery plant </a:t>
          </a:r>
          <a:endParaRPr lang="en-GB" sz="3200" dirty="0"/>
        </a:p>
      </dgm:t>
    </dgm:pt>
    <dgm:pt modelId="{B2B04262-15E6-46E7-BD2D-9606645480A6}" type="parTrans" cxnId="{CD2E5273-4F9F-4B2F-BE00-58CFFAAFC685}">
      <dgm:prSet/>
      <dgm:spPr/>
      <dgm:t>
        <a:bodyPr/>
        <a:lstStyle/>
        <a:p>
          <a:endParaRPr lang="en-GB"/>
        </a:p>
      </dgm:t>
    </dgm:pt>
    <dgm:pt modelId="{781D3EB9-9207-4722-AA8D-B8461A7FDC5C}" type="sibTrans" cxnId="{CD2E5273-4F9F-4B2F-BE00-58CFFAAFC685}">
      <dgm:prSet/>
      <dgm:spPr/>
      <dgm:t>
        <a:bodyPr/>
        <a:lstStyle/>
        <a:p>
          <a:endParaRPr lang="en-GB"/>
        </a:p>
      </dgm:t>
    </dgm:pt>
    <dgm:pt modelId="{C078AD51-D319-494E-A8A6-13174989DCFA}" type="pres">
      <dgm:prSet presAssocID="{1F0E0A23-BD60-4847-8DDB-960CBEC347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8F96C9-CB9C-4A6A-B2EF-7D482F5001FF}" type="pres">
      <dgm:prSet presAssocID="{C4707BE4-5C22-43A3-B54E-A9CDFF2A636F}" presName="parentLin" presStyleCnt="0"/>
      <dgm:spPr/>
      <dgm:t>
        <a:bodyPr/>
        <a:lstStyle/>
        <a:p>
          <a:endParaRPr lang="en-GB"/>
        </a:p>
      </dgm:t>
    </dgm:pt>
    <dgm:pt modelId="{5CDAF6A7-D330-43AD-BFD9-4D9EE4DEDAB5}" type="pres">
      <dgm:prSet presAssocID="{C4707BE4-5C22-43A3-B54E-A9CDFF2A636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C3B9E7AE-3F9A-4989-942E-56F517AFE554}" type="pres">
      <dgm:prSet presAssocID="{C4707BE4-5C22-43A3-B54E-A9CDFF2A63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A4318D-87C1-405F-B875-2EBC22F7ADF4}" type="pres">
      <dgm:prSet presAssocID="{C4707BE4-5C22-43A3-B54E-A9CDFF2A636F}" presName="negativeSpace" presStyleCnt="0"/>
      <dgm:spPr/>
      <dgm:t>
        <a:bodyPr/>
        <a:lstStyle/>
        <a:p>
          <a:endParaRPr lang="en-GB"/>
        </a:p>
      </dgm:t>
    </dgm:pt>
    <dgm:pt modelId="{C499D575-B879-461D-A0D8-BD4F27FC75AB}" type="pres">
      <dgm:prSet presAssocID="{C4707BE4-5C22-43A3-B54E-A9CDFF2A636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3CBF9-E350-4721-B054-C0BC4F2AB042}" type="pres">
      <dgm:prSet presAssocID="{B1D30084-1791-4C83-95F6-99621AE966FC}" presName="spaceBetweenRectangles" presStyleCnt="0"/>
      <dgm:spPr/>
      <dgm:t>
        <a:bodyPr/>
        <a:lstStyle/>
        <a:p>
          <a:endParaRPr lang="en-GB"/>
        </a:p>
      </dgm:t>
    </dgm:pt>
    <dgm:pt modelId="{0F2EAEFD-E354-4035-AA92-9851BDD20CC1}" type="pres">
      <dgm:prSet presAssocID="{0418B9CD-647D-4E53-B50A-11882B77FD84}" presName="parentLin" presStyleCnt="0"/>
      <dgm:spPr/>
      <dgm:t>
        <a:bodyPr/>
        <a:lstStyle/>
        <a:p>
          <a:endParaRPr lang="en-GB"/>
        </a:p>
      </dgm:t>
    </dgm:pt>
    <dgm:pt modelId="{BAD60369-1628-42E5-AF27-021740B2D0E5}" type="pres">
      <dgm:prSet presAssocID="{0418B9CD-647D-4E53-B50A-11882B77FD84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31973E8-CF8D-413D-9358-B88D482F5256}" type="pres">
      <dgm:prSet presAssocID="{0418B9CD-647D-4E53-B50A-11882B77FD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3EC310-BBC4-4730-82E8-F67D44A96DC1}" type="pres">
      <dgm:prSet presAssocID="{0418B9CD-647D-4E53-B50A-11882B77FD84}" presName="negativeSpace" presStyleCnt="0"/>
      <dgm:spPr/>
      <dgm:t>
        <a:bodyPr/>
        <a:lstStyle/>
        <a:p>
          <a:endParaRPr lang="en-GB"/>
        </a:p>
      </dgm:t>
    </dgm:pt>
    <dgm:pt modelId="{E9FAB755-3E58-411E-8A1A-13E9019CE87D}" type="pres">
      <dgm:prSet presAssocID="{0418B9CD-647D-4E53-B50A-11882B77FD8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DF117-5D8E-4061-85ED-FBF8A9C5FE1B}" type="pres">
      <dgm:prSet presAssocID="{781D3EB9-9207-4722-AA8D-B8461A7FDC5C}" presName="spaceBetweenRectangles" presStyleCnt="0"/>
      <dgm:spPr/>
      <dgm:t>
        <a:bodyPr/>
        <a:lstStyle/>
        <a:p>
          <a:endParaRPr lang="en-GB"/>
        </a:p>
      </dgm:t>
    </dgm:pt>
    <dgm:pt modelId="{2023E5B1-6A06-47FD-B98A-20BFCA5195C5}" type="pres">
      <dgm:prSet presAssocID="{66C2BDF6-2722-4F94-BAF5-9A059EEF9604}" presName="parentLin" presStyleCnt="0"/>
      <dgm:spPr/>
      <dgm:t>
        <a:bodyPr/>
        <a:lstStyle/>
        <a:p>
          <a:endParaRPr lang="en-GB"/>
        </a:p>
      </dgm:t>
    </dgm:pt>
    <dgm:pt modelId="{A322E6D5-6972-4D78-B835-C78995AA3D23}" type="pres">
      <dgm:prSet presAssocID="{66C2BDF6-2722-4F94-BAF5-9A059EEF9604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10225731-C0D7-4299-835D-904F2EB6EF62}" type="pres">
      <dgm:prSet presAssocID="{66C2BDF6-2722-4F94-BAF5-9A059EEF96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8FD3A-4DE2-4E5A-A678-41F2E6869054}" type="pres">
      <dgm:prSet presAssocID="{66C2BDF6-2722-4F94-BAF5-9A059EEF9604}" presName="negativeSpace" presStyleCnt="0"/>
      <dgm:spPr/>
      <dgm:t>
        <a:bodyPr/>
        <a:lstStyle/>
        <a:p>
          <a:endParaRPr lang="en-GB"/>
        </a:p>
      </dgm:t>
    </dgm:pt>
    <dgm:pt modelId="{4E6D3B84-612D-4EAE-8388-67D81E981F74}" type="pres">
      <dgm:prSet presAssocID="{66C2BDF6-2722-4F94-BAF5-9A059EEF960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C4E5D0-28C2-4E06-A685-506C46C290BB}" srcId="{1F0E0A23-BD60-4847-8DDB-960CBEC34757}" destId="{C4707BE4-5C22-43A3-B54E-A9CDFF2A636F}" srcOrd="0" destOrd="0" parTransId="{369A8BEB-7055-448F-8467-2B80FE176C60}" sibTransId="{B1D30084-1791-4C83-95F6-99621AE966FC}"/>
    <dgm:cxn modelId="{CD2E5273-4F9F-4B2F-BE00-58CFFAAFC685}" srcId="{1F0E0A23-BD60-4847-8DDB-960CBEC34757}" destId="{0418B9CD-647D-4E53-B50A-11882B77FD84}" srcOrd="1" destOrd="0" parTransId="{B2B04262-15E6-46E7-BD2D-9606645480A6}" sibTransId="{781D3EB9-9207-4722-AA8D-B8461A7FDC5C}"/>
    <dgm:cxn modelId="{6A03AE5D-435A-47D8-A29A-0FD5D8D6E96B}" type="presOf" srcId="{0418B9CD-647D-4E53-B50A-11882B77FD84}" destId="{BAD60369-1628-42E5-AF27-021740B2D0E5}" srcOrd="0" destOrd="0" presId="urn:microsoft.com/office/officeart/2005/8/layout/list1"/>
    <dgm:cxn modelId="{23168BD5-7DE9-4371-994F-4DF663C77C28}" type="presOf" srcId="{0418B9CD-647D-4E53-B50A-11882B77FD84}" destId="{131973E8-CF8D-413D-9358-B88D482F5256}" srcOrd="1" destOrd="0" presId="urn:microsoft.com/office/officeart/2005/8/layout/list1"/>
    <dgm:cxn modelId="{DC5EFC22-9FA1-4C70-914F-B89C1DE681B2}" type="presOf" srcId="{C4707BE4-5C22-43A3-B54E-A9CDFF2A636F}" destId="{5CDAF6A7-D330-43AD-BFD9-4D9EE4DEDAB5}" srcOrd="0" destOrd="0" presId="urn:microsoft.com/office/officeart/2005/8/layout/list1"/>
    <dgm:cxn modelId="{49035313-B64E-4D1A-A51B-6968B3A89C24}" type="presOf" srcId="{66C2BDF6-2722-4F94-BAF5-9A059EEF9604}" destId="{A322E6D5-6972-4D78-B835-C78995AA3D23}" srcOrd="0" destOrd="0" presId="urn:microsoft.com/office/officeart/2005/8/layout/list1"/>
    <dgm:cxn modelId="{90E1D212-BD86-46CC-BDF4-ACD6D04EF0FF}" type="presOf" srcId="{C4707BE4-5C22-43A3-B54E-A9CDFF2A636F}" destId="{C3B9E7AE-3F9A-4989-942E-56F517AFE554}" srcOrd="1" destOrd="0" presId="urn:microsoft.com/office/officeart/2005/8/layout/list1"/>
    <dgm:cxn modelId="{9BF49F87-4D17-409E-A843-FB38E0213C24}" srcId="{1F0E0A23-BD60-4847-8DDB-960CBEC34757}" destId="{66C2BDF6-2722-4F94-BAF5-9A059EEF9604}" srcOrd="2" destOrd="0" parTransId="{2D8D36A1-9389-4783-9E35-2F764FC07851}" sibTransId="{CC51A714-36DA-4DFD-B133-B8AC3ABE092F}"/>
    <dgm:cxn modelId="{AE8508BE-2704-45C1-BE26-DF5887141A65}" type="presOf" srcId="{66C2BDF6-2722-4F94-BAF5-9A059EEF9604}" destId="{10225731-C0D7-4299-835D-904F2EB6EF62}" srcOrd="1" destOrd="0" presId="urn:microsoft.com/office/officeart/2005/8/layout/list1"/>
    <dgm:cxn modelId="{FE86B8F9-DEEF-457D-9ED5-F5780545548A}" type="presOf" srcId="{1F0E0A23-BD60-4847-8DDB-960CBEC34757}" destId="{C078AD51-D319-494E-A8A6-13174989DCFA}" srcOrd="0" destOrd="0" presId="urn:microsoft.com/office/officeart/2005/8/layout/list1"/>
    <dgm:cxn modelId="{A17C3194-1D32-4BB1-8D2A-9E85EF5672BB}" type="presParOf" srcId="{C078AD51-D319-494E-A8A6-13174989DCFA}" destId="{898F96C9-CB9C-4A6A-B2EF-7D482F5001FF}" srcOrd="0" destOrd="0" presId="urn:microsoft.com/office/officeart/2005/8/layout/list1"/>
    <dgm:cxn modelId="{D5FF8D2C-16A6-4260-B6A8-E818E69352FB}" type="presParOf" srcId="{898F96C9-CB9C-4A6A-B2EF-7D482F5001FF}" destId="{5CDAF6A7-D330-43AD-BFD9-4D9EE4DEDAB5}" srcOrd="0" destOrd="0" presId="urn:microsoft.com/office/officeart/2005/8/layout/list1"/>
    <dgm:cxn modelId="{37FBF360-B86B-4967-948E-E41A53DEFC9E}" type="presParOf" srcId="{898F96C9-CB9C-4A6A-B2EF-7D482F5001FF}" destId="{C3B9E7AE-3F9A-4989-942E-56F517AFE554}" srcOrd="1" destOrd="0" presId="urn:microsoft.com/office/officeart/2005/8/layout/list1"/>
    <dgm:cxn modelId="{6F724EF4-77AF-4767-A1F0-E700A276927C}" type="presParOf" srcId="{C078AD51-D319-494E-A8A6-13174989DCFA}" destId="{61A4318D-87C1-405F-B875-2EBC22F7ADF4}" srcOrd="1" destOrd="0" presId="urn:microsoft.com/office/officeart/2005/8/layout/list1"/>
    <dgm:cxn modelId="{17E94499-5FF2-4027-A8E3-94CF1C63E31F}" type="presParOf" srcId="{C078AD51-D319-494E-A8A6-13174989DCFA}" destId="{C499D575-B879-461D-A0D8-BD4F27FC75AB}" srcOrd="2" destOrd="0" presId="urn:microsoft.com/office/officeart/2005/8/layout/list1"/>
    <dgm:cxn modelId="{D6EA9C2A-05C5-4086-B988-EA19656B2B27}" type="presParOf" srcId="{C078AD51-D319-494E-A8A6-13174989DCFA}" destId="{8923CBF9-E350-4721-B054-C0BC4F2AB042}" srcOrd="3" destOrd="0" presId="urn:microsoft.com/office/officeart/2005/8/layout/list1"/>
    <dgm:cxn modelId="{647BB978-6385-49A0-B29B-3DBEACE144AF}" type="presParOf" srcId="{C078AD51-D319-494E-A8A6-13174989DCFA}" destId="{0F2EAEFD-E354-4035-AA92-9851BDD20CC1}" srcOrd="4" destOrd="0" presId="urn:microsoft.com/office/officeart/2005/8/layout/list1"/>
    <dgm:cxn modelId="{9CF04924-2ABA-4AD9-B993-552C47D28867}" type="presParOf" srcId="{0F2EAEFD-E354-4035-AA92-9851BDD20CC1}" destId="{BAD60369-1628-42E5-AF27-021740B2D0E5}" srcOrd="0" destOrd="0" presId="urn:microsoft.com/office/officeart/2005/8/layout/list1"/>
    <dgm:cxn modelId="{1066DCFE-3616-4E61-AF97-6A1448D02FE0}" type="presParOf" srcId="{0F2EAEFD-E354-4035-AA92-9851BDD20CC1}" destId="{131973E8-CF8D-413D-9358-B88D482F5256}" srcOrd="1" destOrd="0" presId="urn:microsoft.com/office/officeart/2005/8/layout/list1"/>
    <dgm:cxn modelId="{B4604E9C-99C2-431E-A54E-7CA0153F9FDB}" type="presParOf" srcId="{C078AD51-D319-494E-A8A6-13174989DCFA}" destId="{063EC310-BBC4-4730-82E8-F67D44A96DC1}" srcOrd="5" destOrd="0" presId="urn:microsoft.com/office/officeart/2005/8/layout/list1"/>
    <dgm:cxn modelId="{B1BB94B8-5623-42CB-A359-C035FBF6110A}" type="presParOf" srcId="{C078AD51-D319-494E-A8A6-13174989DCFA}" destId="{E9FAB755-3E58-411E-8A1A-13E9019CE87D}" srcOrd="6" destOrd="0" presId="urn:microsoft.com/office/officeart/2005/8/layout/list1"/>
    <dgm:cxn modelId="{1059442D-4D43-4409-8BA5-6780CED41ED7}" type="presParOf" srcId="{C078AD51-D319-494E-A8A6-13174989DCFA}" destId="{1FEDF117-5D8E-4061-85ED-FBF8A9C5FE1B}" srcOrd="7" destOrd="0" presId="urn:microsoft.com/office/officeart/2005/8/layout/list1"/>
    <dgm:cxn modelId="{640DC38E-F147-4227-B8A3-0A0B6A56A328}" type="presParOf" srcId="{C078AD51-D319-494E-A8A6-13174989DCFA}" destId="{2023E5B1-6A06-47FD-B98A-20BFCA5195C5}" srcOrd="8" destOrd="0" presId="urn:microsoft.com/office/officeart/2005/8/layout/list1"/>
    <dgm:cxn modelId="{D5E12C61-08E7-4315-83D3-1B608D482CC6}" type="presParOf" srcId="{2023E5B1-6A06-47FD-B98A-20BFCA5195C5}" destId="{A322E6D5-6972-4D78-B835-C78995AA3D23}" srcOrd="0" destOrd="0" presId="urn:microsoft.com/office/officeart/2005/8/layout/list1"/>
    <dgm:cxn modelId="{D5B9AAF1-F858-4043-B623-40C4EC9236A8}" type="presParOf" srcId="{2023E5B1-6A06-47FD-B98A-20BFCA5195C5}" destId="{10225731-C0D7-4299-835D-904F2EB6EF62}" srcOrd="1" destOrd="0" presId="urn:microsoft.com/office/officeart/2005/8/layout/list1"/>
    <dgm:cxn modelId="{9746DC65-AA1F-4A87-A7D5-DD6920FAA097}" type="presParOf" srcId="{C078AD51-D319-494E-A8A6-13174989DCFA}" destId="{F6F8FD3A-4DE2-4E5A-A678-41F2E6869054}" srcOrd="9" destOrd="0" presId="urn:microsoft.com/office/officeart/2005/8/layout/list1"/>
    <dgm:cxn modelId="{F03D7427-4385-4854-B2EC-AFD8AD525516}" type="presParOf" srcId="{C078AD51-D319-494E-A8A6-13174989DCFA}" destId="{4E6D3B84-612D-4EAE-8388-67D81E981F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9B2FE-F4FF-4E1E-B2C2-7AC623B7BA54}" type="doc">
      <dgm:prSet loTypeId="urn:microsoft.com/office/officeart/2005/8/layout/chevron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89A6F8C3-FF3C-45D3-AF88-E1E09DAAA1CF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05E6347C-D027-475E-809B-94F6F77993E8}" type="parTrans" cxnId="{ECEDD869-ADBF-445E-881E-EBF670300468}">
      <dgm:prSet/>
      <dgm:spPr/>
      <dgm:t>
        <a:bodyPr/>
        <a:lstStyle/>
        <a:p>
          <a:endParaRPr lang="en-GB"/>
        </a:p>
      </dgm:t>
    </dgm:pt>
    <dgm:pt modelId="{39C5F634-47D5-4173-B8C2-07232286A8E2}" type="sibTrans" cxnId="{ECEDD869-ADBF-445E-881E-EBF670300468}">
      <dgm:prSet/>
      <dgm:spPr/>
      <dgm:t>
        <a:bodyPr/>
        <a:lstStyle/>
        <a:p>
          <a:endParaRPr lang="en-GB"/>
        </a:p>
      </dgm:t>
    </dgm:pt>
    <dgm:pt modelId="{827D522B-D461-4D0A-899B-0D3DCABE0C88}">
      <dgm:prSet phldrT="[Text]"/>
      <dgm:spPr/>
      <dgm:t>
        <a:bodyPr/>
        <a:lstStyle/>
        <a:p>
          <a:r>
            <a:rPr lang="en-GB" dirty="0" smtClean="0"/>
            <a:t>Ingredients</a:t>
          </a:r>
          <a:endParaRPr lang="en-GB" dirty="0"/>
        </a:p>
      </dgm:t>
    </dgm:pt>
    <dgm:pt modelId="{7AF9247D-A7CF-4B19-B344-40EBE3487D7C}" type="parTrans" cxnId="{25C7B245-F52C-40B5-9431-0B89096F3CA1}">
      <dgm:prSet/>
      <dgm:spPr/>
      <dgm:t>
        <a:bodyPr/>
        <a:lstStyle/>
        <a:p>
          <a:endParaRPr lang="en-GB"/>
        </a:p>
      </dgm:t>
    </dgm:pt>
    <dgm:pt modelId="{EBBC22EA-2FC0-4FF3-B92D-E5D09E9303EC}" type="sibTrans" cxnId="{25C7B245-F52C-40B5-9431-0B89096F3CA1}">
      <dgm:prSet/>
      <dgm:spPr/>
      <dgm:t>
        <a:bodyPr/>
        <a:lstStyle/>
        <a:p>
          <a:endParaRPr lang="en-GB"/>
        </a:p>
      </dgm:t>
    </dgm:pt>
    <dgm:pt modelId="{C2268140-9DCB-4DF8-8731-FB3A69FFDD97}">
      <dgm:prSet phldrT="[Text]"/>
      <dgm:spPr/>
      <dgm:t>
        <a:bodyPr/>
        <a:lstStyle/>
        <a:p>
          <a:r>
            <a:rPr lang="en-GB" dirty="0" smtClean="0"/>
            <a:t>Cleaning agents</a:t>
          </a:r>
          <a:endParaRPr lang="en-GB" dirty="0"/>
        </a:p>
      </dgm:t>
    </dgm:pt>
    <dgm:pt modelId="{30CBE2D6-0F64-4D27-B2B5-CD1E1FFA64F4}" type="parTrans" cxnId="{A21829FD-1365-4143-B622-1428F377AC86}">
      <dgm:prSet/>
      <dgm:spPr/>
      <dgm:t>
        <a:bodyPr/>
        <a:lstStyle/>
        <a:p>
          <a:endParaRPr lang="en-GB"/>
        </a:p>
      </dgm:t>
    </dgm:pt>
    <dgm:pt modelId="{0B2FA744-7864-4294-ADBC-D3F8D2690A32}" type="sibTrans" cxnId="{A21829FD-1365-4143-B622-1428F377AC86}">
      <dgm:prSet/>
      <dgm:spPr/>
      <dgm:t>
        <a:bodyPr/>
        <a:lstStyle/>
        <a:p>
          <a:endParaRPr lang="en-GB"/>
        </a:p>
      </dgm:t>
    </dgm:pt>
    <dgm:pt modelId="{98FE8C48-4AC0-4D32-8109-4F973AFD0D11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362AEC9E-5BE0-413E-A9A0-5050AE8BB552}" type="parTrans" cxnId="{609E4AB1-1022-49C5-9B78-9471824C27B2}">
      <dgm:prSet/>
      <dgm:spPr/>
      <dgm:t>
        <a:bodyPr/>
        <a:lstStyle/>
        <a:p>
          <a:endParaRPr lang="en-GB"/>
        </a:p>
      </dgm:t>
    </dgm:pt>
    <dgm:pt modelId="{5F153BA1-58AD-44BF-9C25-9DEF26D1466B}" type="sibTrans" cxnId="{609E4AB1-1022-49C5-9B78-9471824C27B2}">
      <dgm:prSet/>
      <dgm:spPr/>
      <dgm:t>
        <a:bodyPr/>
        <a:lstStyle/>
        <a:p>
          <a:endParaRPr lang="en-GB"/>
        </a:p>
      </dgm:t>
    </dgm:pt>
    <dgm:pt modelId="{56B5A57C-FCFB-4545-A6DE-7EC9190CFE8D}">
      <dgm:prSet phldrT="[Text]"/>
      <dgm:spPr/>
      <dgm:t>
        <a:bodyPr/>
        <a:lstStyle/>
        <a:p>
          <a:r>
            <a:rPr lang="en-GB" dirty="0" smtClean="0"/>
            <a:t>Manufacturing process</a:t>
          </a:r>
          <a:endParaRPr lang="en-GB" dirty="0"/>
        </a:p>
      </dgm:t>
    </dgm:pt>
    <dgm:pt modelId="{3035FE9C-20C2-4B7A-AE1E-1EB9278338C7}" type="parTrans" cxnId="{E341182B-6A03-4672-8FD5-F96A1C5F2276}">
      <dgm:prSet/>
      <dgm:spPr/>
      <dgm:t>
        <a:bodyPr/>
        <a:lstStyle/>
        <a:p>
          <a:endParaRPr lang="en-GB"/>
        </a:p>
      </dgm:t>
    </dgm:pt>
    <dgm:pt modelId="{0B8F1A93-D1BC-4590-AA4F-E671D43D0651}" type="sibTrans" cxnId="{E341182B-6A03-4672-8FD5-F96A1C5F2276}">
      <dgm:prSet/>
      <dgm:spPr/>
      <dgm:t>
        <a:bodyPr/>
        <a:lstStyle/>
        <a:p>
          <a:endParaRPr lang="en-GB"/>
        </a:p>
      </dgm:t>
    </dgm:pt>
    <dgm:pt modelId="{F2D90B16-B8E8-4274-8552-DD0E3F9D5C68}">
      <dgm:prSet phldrT="[Text]"/>
      <dgm:spPr/>
      <dgm:t>
        <a:bodyPr/>
        <a:lstStyle/>
        <a:p>
          <a:r>
            <a:rPr lang="en-GB" dirty="0" smtClean="0"/>
            <a:t>Packing </a:t>
          </a:r>
          <a:endParaRPr lang="en-GB" dirty="0"/>
        </a:p>
      </dgm:t>
    </dgm:pt>
    <dgm:pt modelId="{821CF501-3F1A-4350-9AFB-FB5E9794A980}" type="parTrans" cxnId="{101DF4C5-B6A4-49C3-B4FC-8883BD67A34C}">
      <dgm:prSet/>
      <dgm:spPr/>
      <dgm:t>
        <a:bodyPr/>
        <a:lstStyle/>
        <a:p>
          <a:endParaRPr lang="en-GB"/>
        </a:p>
      </dgm:t>
    </dgm:pt>
    <dgm:pt modelId="{24C4D209-0B49-47D9-8171-1DC95EA70E36}" type="sibTrans" cxnId="{101DF4C5-B6A4-49C3-B4FC-8883BD67A34C}">
      <dgm:prSet/>
      <dgm:spPr/>
      <dgm:t>
        <a:bodyPr/>
        <a:lstStyle/>
        <a:p>
          <a:endParaRPr lang="en-GB"/>
        </a:p>
      </dgm:t>
    </dgm:pt>
    <dgm:pt modelId="{D4302F20-86BF-4ED9-9D29-B5A3A4FC895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AB1F0D77-38C7-475A-9A32-CBC90E4C448D}" type="parTrans" cxnId="{05038EA8-5466-4239-9E32-228EE08DCA03}">
      <dgm:prSet/>
      <dgm:spPr/>
      <dgm:t>
        <a:bodyPr/>
        <a:lstStyle/>
        <a:p>
          <a:endParaRPr lang="en-GB"/>
        </a:p>
      </dgm:t>
    </dgm:pt>
    <dgm:pt modelId="{5E96BEE4-1A15-4AE8-B20B-4591F701F557}" type="sibTrans" cxnId="{05038EA8-5466-4239-9E32-228EE08DCA03}">
      <dgm:prSet/>
      <dgm:spPr/>
      <dgm:t>
        <a:bodyPr/>
        <a:lstStyle/>
        <a:p>
          <a:endParaRPr lang="en-GB"/>
        </a:p>
      </dgm:t>
    </dgm:pt>
    <dgm:pt modelId="{4FAB3054-B8B6-4D79-A7E4-953F2BEC5E88}">
      <dgm:prSet phldrT="[Text]"/>
      <dgm:spPr/>
      <dgm:t>
        <a:bodyPr/>
        <a:lstStyle/>
        <a:p>
          <a:r>
            <a:rPr lang="en-GB" dirty="0" smtClean="0"/>
            <a:t>Storage</a:t>
          </a:r>
          <a:endParaRPr lang="en-GB" dirty="0"/>
        </a:p>
      </dgm:t>
    </dgm:pt>
    <dgm:pt modelId="{871C7533-EE03-42DD-A24A-698067FFF1C7}" type="parTrans" cxnId="{6F378533-04B7-41D9-917B-88E996462DC4}">
      <dgm:prSet/>
      <dgm:spPr/>
      <dgm:t>
        <a:bodyPr/>
        <a:lstStyle/>
        <a:p>
          <a:endParaRPr lang="en-GB"/>
        </a:p>
      </dgm:t>
    </dgm:pt>
    <dgm:pt modelId="{8583438D-AC6C-4160-BBA7-916DB31B00DD}" type="sibTrans" cxnId="{6F378533-04B7-41D9-917B-88E996462DC4}">
      <dgm:prSet/>
      <dgm:spPr/>
      <dgm:t>
        <a:bodyPr/>
        <a:lstStyle/>
        <a:p>
          <a:endParaRPr lang="en-GB"/>
        </a:p>
      </dgm:t>
    </dgm:pt>
    <dgm:pt modelId="{0B134A0B-D4A4-4599-95DB-524A0A13682B}">
      <dgm:prSet phldrT="[Text]"/>
      <dgm:spPr/>
      <dgm:t>
        <a:bodyPr/>
        <a:lstStyle/>
        <a:p>
          <a:r>
            <a:rPr lang="en-GB" dirty="0" smtClean="0"/>
            <a:t>Transport</a:t>
          </a:r>
          <a:endParaRPr lang="en-GB" dirty="0"/>
        </a:p>
      </dgm:t>
    </dgm:pt>
    <dgm:pt modelId="{9A142B5E-3F4D-4EF0-A964-0C36C80BDCDE}" type="parTrans" cxnId="{A0AC54C8-390B-49E9-971F-4D0A0F17A449}">
      <dgm:prSet/>
      <dgm:spPr/>
      <dgm:t>
        <a:bodyPr/>
        <a:lstStyle/>
        <a:p>
          <a:endParaRPr lang="en-GB"/>
        </a:p>
      </dgm:t>
    </dgm:pt>
    <dgm:pt modelId="{E26BE27A-B475-4278-A347-7652A5E65847}" type="sibTrans" cxnId="{A0AC54C8-390B-49E9-971F-4D0A0F17A449}">
      <dgm:prSet/>
      <dgm:spPr/>
      <dgm:t>
        <a:bodyPr/>
        <a:lstStyle/>
        <a:p>
          <a:endParaRPr lang="en-GB"/>
        </a:p>
      </dgm:t>
    </dgm:pt>
    <dgm:pt modelId="{F62F438F-8131-4F92-A8DF-CB6F943EB2CD}" type="pres">
      <dgm:prSet presAssocID="{D7D9B2FE-F4FF-4E1E-B2C2-7AC623B7B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81261A-B357-418E-973F-D9101BF0FFB2}" type="pres">
      <dgm:prSet presAssocID="{89A6F8C3-FF3C-45D3-AF88-E1E09DAAA1CF}" presName="composite" presStyleCnt="0"/>
      <dgm:spPr/>
      <dgm:t>
        <a:bodyPr/>
        <a:lstStyle/>
        <a:p>
          <a:endParaRPr lang="en-GB"/>
        </a:p>
      </dgm:t>
    </dgm:pt>
    <dgm:pt modelId="{D53CB126-B77E-4E15-ADA7-E91354A465E7}" type="pres">
      <dgm:prSet presAssocID="{89A6F8C3-FF3C-45D3-AF88-E1E09DAAA1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836CC0-8102-48F8-A8BC-057326C2A09A}" type="pres">
      <dgm:prSet presAssocID="{89A6F8C3-FF3C-45D3-AF88-E1E09DAAA1C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31FAE-DF58-4922-B237-7678D029E9C5}" type="pres">
      <dgm:prSet presAssocID="{39C5F634-47D5-4173-B8C2-07232286A8E2}" presName="sp" presStyleCnt="0"/>
      <dgm:spPr/>
      <dgm:t>
        <a:bodyPr/>
        <a:lstStyle/>
        <a:p>
          <a:endParaRPr lang="en-GB"/>
        </a:p>
      </dgm:t>
    </dgm:pt>
    <dgm:pt modelId="{39692FC5-196D-42D8-9EA3-6808115670BF}" type="pres">
      <dgm:prSet presAssocID="{98FE8C48-4AC0-4D32-8109-4F973AFD0D11}" presName="composite" presStyleCnt="0"/>
      <dgm:spPr/>
      <dgm:t>
        <a:bodyPr/>
        <a:lstStyle/>
        <a:p>
          <a:endParaRPr lang="en-GB"/>
        </a:p>
      </dgm:t>
    </dgm:pt>
    <dgm:pt modelId="{42F57F48-D190-432F-A2CE-65FF42AC8902}" type="pres">
      <dgm:prSet presAssocID="{98FE8C48-4AC0-4D32-8109-4F973AFD0D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F8E7C2-6ABE-4E4C-8EB8-ACC67F4449BE}" type="pres">
      <dgm:prSet presAssocID="{98FE8C48-4AC0-4D32-8109-4F973AFD0D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2475CB-BB75-4D62-8387-A818845DA629}" type="pres">
      <dgm:prSet presAssocID="{5F153BA1-58AD-44BF-9C25-9DEF26D1466B}" presName="sp" presStyleCnt="0"/>
      <dgm:spPr/>
      <dgm:t>
        <a:bodyPr/>
        <a:lstStyle/>
        <a:p>
          <a:endParaRPr lang="en-GB"/>
        </a:p>
      </dgm:t>
    </dgm:pt>
    <dgm:pt modelId="{7EFDE314-3A03-4C16-A325-8D00C664EBD5}" type="pres">
      <dgm:prSet presAssocID="{D4302F20-86BF-4ED9-9D29-B5A3A4FC8953}" presName="composite" presStyleCnt="0"/>
      <dgm:spPr/>
      <dgm:t>
        <a:bodyPr/>
        <a:lstStyle/>
        <a:p>
          <a:endParaRPr lang="en-GB"/>
        </a:p>
      </dgm:t>
    </dgm:pt>
    <dgm:pt modelId="{B1AE2094-71D2-4611-AB84-8815DAB05403}" type="pres">
      <dgm:prSet presAssocID="{D4302F20-86BF-4ED9-9D29-B5A3A4FC89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A2E42-3371-4C28-B227-8C0DBDF3AC15}" type="pres">
      <dgm:prSet presAssocID="{D4302F20-86BF-4ED9-9D29-B5A3A4FC89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038EA8-5466-4239-9E32-228EE08DCA03}" srcId="{D7D9B2FE-F4FF-4E1E-B2C2-7AC623B7BA54}" destId="{D4302F20-86BF-4ED9-9D29-B5A3A4FC8953}" srcOrd="2" destOrd="0" parTransId="{AB1F0D77-38C7-475A-9A32-CBC90E4C448D}" sibTransId="{5E96BEE4-1A15-4AE8-B20B-4591F701F557}"/>
    <dgm:cxn modelId="{E341182B-6A03-4672-8FD5-F96A1C5F2276}" srcId="{98FE8C48-4AC0-4D32-8109-4F973AFD0D11}" destId="{56B5A57C-FCFB-4545-A6DE-7EC9190CFE8D}" srcOrd="0" destOrd="0" parTransId="{3035FE9C-20C2-4B7A-AE1E-1EB9278338C7}" sibTransId="{0B8F1A93-D1BC-4590-AA4F-E671D43D0651}"/>
    <dgm:cxn modelId="{0AA5B168-65C8-4C3E-A04B-C7824F401CAC}" type="presOf" srcId="{56B5A57C-FCFB-4545-A6DE-7EC9190CFE8D}" destId="{D5F8E7C2-6ABE-4E4C-8EB8-ACC67F4449BE}" srcOrd="0" destOrd="0" presId="urn:microsoft.com/office/officeart/2005/8/layout/chevron2"/>
    <dgm:cxn modelId="{6F378533-04B7-41D9-917B-88E996462DC4}" srcId="{D4302F20-86BF-4ED9-9D29-B5A3A4FC8953}" destId="{4FAB3054-B8B6-4D79-A7E4-953F2BEC5E88}" srcOrd="0" destOrd="0" parTransId="{871C7533-EE03-42DD-A24A-698067FFF1C7}" sibTransId="{8583438D-AC6C-4160-BBA7-916DB31B00DD}"/>
    <dgm:cxn modelId="{609E4AB1-1022-49C5-9B78-9471824C27B2}" srcId="{D7D9B2FE-F4FF-4E1E-B2C2-7AC623B7BA54}" destId="{98FE8C48-4AC0-4D32-8109-4F973AFD0D11}" srcOrd="1" destOrd="0" parTransId="{362AEC9E-5BE0-413E-A9A0-5050AE8BB552}" sibTransId="{5F153BA1-58AD-44BF-9C25-9DEF26D1466B}"/>
    <dgm:cxn modelId="{AB3AA924-6E2A-4EF9-8DF1-6A7DA63B5D23}" type="presOf" srcId="{827D522B-D461-4D0A-899B-0D3DCABE0C88}" destId="{03836CC0-8102-48F8-A8BC-057326C2A09A}" srcOrd="0" destOrd="0" presId="urn:microsoft.com/office/officeart/2005/8/layout/chevron2"/>
    <dgm:cxn modelId="{101DF4C5-B6A4-49C3-B4FC-8883BD67A34C}" srcId="{98FE8C48-4AC0-4D32-8109-4F973AFD0D11}" destId="{F2D90B16-B8E8-4274-8552-DD0E3F9D5C68}" srcOrd="1" destOrd="0" parTransId="{821CF501-3F1A-4350-9AFB-FB5E9794A980}" sibTransId="{24C4D209-0B49-47D9-8171-1DC95EA70E36}"/>
    <dgm:cxn modelId="{1DB17C2A-A434-4C63-9C1E-E6C9514BCDBE}" type="presOf" srcId="{0B134A0B-D4A4-4599-95DB-524A0A13682B}" destId="{813A2E42-3371-4C28-B227-8C0DBDF3AC15}" srcOrd="0" destOrd="1" presId="urn:microsoft.com/office/officeart/2005/8/layout/chevron2"/>
    <dgm:cxn modelId="{526F027F-F01D-4F34-A79C-D86AEE4BB5B4}" type="presOf" srcId="{4FAB3054-B8B6-4D79-A7E4-953F2BEC5E88}" destId="{813A2E42-3371-4C28-B227-8C0DBDF3AC15}" srcOrd="0" destOrd="0" presId="urn:microsoft.com/office/officeart/2005/8/layout/chevron2"/>
    <dgm:cxn modelId="{A0AC54C8-390B-49E9-971F-4D0A0F17A449}" srcId="{D4302F20-86BF-4ED9-9D29-B5A3A4FC8953}" destId="{0B134A0B-D4A4-4599-95DB-524A0A13682B}" srcOrd="1" destOrd="0" parTransId="{9A142B5E-3F4D-4EF0-A964-0C36C80BDCDE}" sibTransId="{E26BE27A-B475-4278-A347-7652A5E65847}"/>
    <dgm:cxn modelId="{4ADBA8B3-8B3C-41AE-8644-25CDD3BFA4ED}" type="presOf" srcId="{F2D90B16-B8E8-4274-8552-DD0E3F9D5C68}" destId="{D5F8E7C2-6ABE-4E4C-8EB8-ACC67F4449BE}" srcOrd="0" destOrd="1" presId="urn:microsoft.com/office/officeart/2005/8/layout/chevron2"/>
    <dgm:cxn modelId="{ECEDD869-ADBF-445E-881E-EBF670300468}" srcId="{D7D9B2FE-F4FF-4E1E-B2C2-7AC623B7BA54}" destId="{89A6F8C3-FF3C-45D3-AF88-E1E09DAAA1CF}" srcOrd="0" destOrd="0" parTransId="{05E6347C-D027-475E-809B-94F6F77993E8}" sibTransId="{39C5F634-47D5-4173-B8C2-07232286A8E2}"/>
    <dgm:cxn modelId="{7FB4C59B-4285-4828-9128-D2927273F398}" type="presOf" srcId="{D4302F20-86BF-4ED9-9D29-B5A3A4FC8953}" destId="{B1AE2094-71D2-4611-AB84-8815DAB05403}" srcOrd="0" destOrd="0" presId="urn:microsoft.com/office/officeart/2005/8/layout/chevron2"/>
    <dgm:cxn modelId="{0E426256-E491-4DAC-B740-D16F422B1364}" type="presOf" srcId="{98FE8C48-4AC0-4D32-8109-4F973AFD0D11}" destId="{42F57F48-D190-432F-A2CE-65FF42AC8902}" srcOrd="0" destOrd="0" presId="urn:microsoft.com/office/officeart/2005/8/layout/chevron2"/>
    <dgm:cxn modelId="{EC8D0B9F-2639-436B-8026-6104087AB355}" type="presOf" srcId="{D7D9B2FE-F4FF-4E1E-B2C2-7AC623B7BA54}" destId="{F62F438F-8131-4F92-A8DF-CB6F943EB2CD}" srcOrd="0" destOrd="0" presId="urn:microsoft.com/office/officeart/2005/8/layout/chevron2"/>
    <dgm:cxn modelId="{6AD0BB39-EA8A-4187-BB14-E53AFBD3ED60}" type="presOf" srcId="{89A6F8C3-FF3C-45D3-AF88-E1E09DAAA1CF}" destId="{D53CB126-B77E-4E15-ADA7-E91354A465E7}" srcOrd="0" destOrd="0" presId="urn:microsoft.com/office/officeart/2005/8/layout/chevron2"/>
    <dgm:cxn modelId="{25C7B245-F52C-40B5-9431-0B89096F3CA1}" srcId="{89A6F8C3-FF3C-45D3-AF88-E1E09DAAA1CF}" destId="{827D522B-D461-4D0A-899B-0D3DCABE0C88}" srcOrd="0" destOrd="0" parTransId="{7AF9247D-A7CF-4B19-B344-40EBE3487D7C}" sibTransId="{EBBC22EA-2FC0-4FF3-B92D-E5D09E9303EC}"/>
    <dgm:cxn modelId="{A21829FD-1365-4143-B622-1428F377AC86}" srcId="{89A6F8C3-FF3C-45D3-AF88-E1E09DAAA1CF}" destId="{C2268140-9DCB-4DF8-8731-FB3A69FFDD97}" srcOrd="1" destOrd="0" parTransId="{30CBE2D6-0F64-4D27-B2B5-CD1E1FFA64F4}" sibTransId="{0B2FA744-7864-4294-ADBC-D3F8D2690A32}"/>
    <dgm:cxn modelId="{2D3719D4-AB2E-4342-A97A-59BA9E2180D3}" type="presOf" srcId="{C2268140-9DCB-4DF8-8731-FB3A69FFDD97}" destId="{03836CC0-8102-48F8-A8BC-057326C2A09A}" srcOrd="0" destOrd="1" presId="urn:microsoft.com/office/officeart/2005/8/layout/chevron2"/>
    <dgm:cxn modelId="{FEA22785-072C-462A-8AD4-0D9632C94602}" type="presParOf" srcId="{F62F438F-8131-4F92-A8DF-CB6F943EB2CD}" destId="{4781261A-B357-418E-973F-D9101BF0FFB2}" srcOrd="0" destOrd="0" presId="urn:microsoft.com/office/officeart/2005/8/layout/chevron2"/>
    <dgm:cxn modelId="{AA9EE5B4-1176-4A2A-8052-9EEDAC5C2DA6}" type="presParOf" srcId="{4781261A-B357-418E-973F-D9101BF0FFB2}" destId="{D53CB126-B77E-4E15-ADA7-E91354A465E7}" srcOrd="0" destOrd="0" presId="urn:microsoft.com/office/officeart/2005/8/layout/chevron2"/>
    <dgm:cxn modelId="{B11530D4-8A11-4502-8535-B7AEA2BCC175}" type="presParOf" srcId="{4781261A-B357-418E-973F-D9101BF0FFB2}" destId="{03836CC0-8102-48F8-A8BC-057326C2A09A}" srcOrd="1" destOrd="0" presId="urn:microsoft.com/office/officeart/2005/8/layout/chevron2"/>
    <dgm:cxn modelId="{4666D3E8-AA09-4B87-8369-D3FC8BA6D0D7}" type="presParOf" srcId="{F62F438F-8131-4F92-A8DF-CB6F943EB2CD}" destId="{1AB31FAE-DF58-4922-B237-7678D029E9C5}" srcOrd="1" destOrd="0" presId="urn:microsoft.com/office/officeart/2005/8/layout/chevron2"/>
    <dgm:cxn modelId="{0A3A2B96-525B-4232-B598-8AB13C05D8CE}" type="presParOf" srcId="{F62F438F-8131-4F92-A8DF-CB6F943EB2CD}" destId="{39692FC5-196D-42D8-9EA3-6808115670BF}" srcOrd="2" destOrd="0" presId="urn:microsoft.com/office/officeart/2005/8/layout/chevron2"/>
    <dgm:cxn modelId="{BD5DE667-8811-42A7-804F-FCA30AD87455}" type="presParOf" srcId="{39692FC5-196D-42D8-9EA3-6808115670BF}" destId="{42F57F48-D190-432F-A2CE-65FF42AC8902}" srcOrd="0" destOrd="0" presId="urn:microsoft.com/office/officeart/2005/8/layout/chevron2"/>
    <dgm:cxn modelId="{8757A351-BD2A-47D1-AF84-B6AB1A4C22A7}" type="presParOf" srcId="{39692FC5-196D-42D8-9EA3-6808115670BF}" destId="{D5F8E7C2-6ABE-4E4C-8EB8-ACC67F4449BE}" srcOrd="1" destOrd="0" presId="urn:microsoft.com/office/officeart/2005/8/layout/chevron2"/>
    <dgm:cxn modelId="{3087920B-1D46-4600-A45E-972A1481D310}" type="presParOf" srcId="{F62F438F-8131-4F92-A8DF-CB6F943EB2CD}" destId="{3C2475CB-BB75-4D62-8387-A818845DA629}" srcOrd="3" destOrd="0" presId="urn:microsoft.com/office/officeart/2005/8/layout/chevron2"/>
    <dgm:cxn modelId="{69292FDF-39B0-476D-A0CD-EA425B3B1ED2}" type="presParOf" srcId="{F62F438F-8131-4F92-A8DF-CB6F943EB2CD}" destId="{7EFDE314-3A03-4C16-A325-8D00C664EBD5}" srcOrd="4" destOrd="0" presId="urn:microsoft.com/office/officeart/2005/8/layout/chevron2"/>
    <dgm:cxn modelId="{835018C1-1EC1-4640-A7AB-253D5FEC066A}" type="presParOf" srcId="{7EFDE314-3A03-4C16-A325-8D00C664EBD5}" destId="{B1AE2094-71D2-4611-AB84-8815DAB05403}" srcOrd="0" destOrd="0" presId="urn:microsoft.com/office/officeart/2005/8/layout/chevron2"/>
    <dgm:cxn modelId="{80D8B87D-B524-4944-8C0B-086BFC43BA3F}" type="presParOf" srcId="{7EFDE314-3A03-4C16-A325-8D00C664EBD5}" destId="{813A2E42-3371-4C28-B227-8C0DBDF3AC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EA5EA-4161-458E-BAE7-895B8DBD69A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84E3A21-2878-4CD7-AA8E-F74E5AAE241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The manufacturing  plant only uses bovine gelatin, porcine gelatin is </a:t>
          </a:r>
          <a:r>
            <a:rPr lang="en-GB" dirty="0" smtClean="0">
              <a:solidFill>
                <a:srgbClr val="C00000"/>
              </a:solidFill>
            </a:rPr>
            <a:t>not used at all</a:t>
          </a:r>
          <a:r>
            <a:rPr lang="en-GB" dirty="0" smtClean="0"/>
            <a:t>.</a:t>
          </a:r>
          <a:endParaRPr lang="en-GB" dirty="0"/>
        </a:p>
      </dgm:t>
    </dgm:pt>
    <dgm:pt modelId="{FF21D413-8CEF-47A3-9334-DA92F6C274BA}" type="parTrans" cxnId="{551DFB32-0301-44EA-AA7C-8BBD2B7534EF}">
      <dgm:prSet/>
      <dgm:spPr/>
      <dgm:t>
        <a:bodyPr/>
        <a:lstStyle/>
        <a:p>
          <a:endParaRPr lang="en-GB"/>
        </a:p>
      </dgm:t>
    </dgm:pt>
    <dgm:pt modelId="{AEF3A31C-3DC0-4298-855D-EC4BBE7BFCD6}" type="sibTrans" cxnId="{551DFB32-0301-44EA-AA7C-8BBD2B7534EF}">
      <dgm:prSet/>
      <dgm:spPr/>
      <dgm:t>
        <a:bodyPr/>
        <a:lstStyle/>
        <a:p>
          <a:endParaRPr lang="en-GB"/>
        </a:p>
      </dgm:t>
    </dgm:pt>
    <dgm:pt modelId="{23165260-32B0-4EF2-8E83-F9614049B92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Cross-contamination  from a clear haram ingredient i.e. from </a:t>
          </a:r>
          <a:r>
            <a:rPr lang="en-GB" dirty="0" smtClean="0">
              <a:solidFill>
                <a:srgbClr val="C00000"/>
              </a:solidFill>
            </a:rPr>
            <a:t>a porcine source is eliminated</a:t>
          </a:r>
          <a:endParaRPr lang="en-GB" dirty="0">
            <a:solidFill>
              <a:srgbClr val="C00000"/>
            </a:solidFill>
          </a:endParaRPr>
        </a:p>
      </dgm:t>
    </dgm:pt>
    <dgm:pt modelId="{6F5895B8-0D8A-4AC6-BEF2-153AC08BD329}" type="parTrans" cxnId="{E461E261-5C83-4D06-9F87-BDDA15DB1C45}">
      <dgm:prSet/>
      <dgm:spPr/>
      <dgm:t>
        <a:bodyPr/>
        <a:lstStyle/>
        <a:p>
          <a:endParaRPr lang="en-GB"/>
        </a:p>
      </dgm:t>
    </dgm:pt>
    <dgm:pt modelId="{E5F26CDA-A4B1-4CE5-8D20-6BEAC60EA299}" type="sibTrans" cxnId="{E461E261-5C83-4D06-9F87-BDDA15DB1C45}">
      <dgm:prSet/>
      <dgm:spPr/>
      <dgm:t>
        <a:bodyPr/>
        <a:lstStyle/>
        <a:p>
          <a:endParaRPr lang="en-GB"/>
        </a:p>
      </dgm:t>
    </dgm:pt>
    <dgm:pt modelId="{352A64D5-A30A-42B7-9F21-E66E712312A8}" type="pres">
      <dgm:prSet presAssocID="{894EA5EA-4161-458E-BAE7-895B8DBD6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CA2F40-13D6-45CC-B264-DD5B2ED5C87A}" type="pres">
      <dgm:prSet presAssocID="{384E3A21-2878-4CD7-AA8E-F74E5AAE241B}" presName="parentText" presStyleLbl="node1" presStyleIdx="0" presStyleCnt="2" custScaleY="30954" custLinFactNeighborY="-8044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8C61AD-8235-4371-9C75-6AE8EBD75614}" type="pres">
      <dgm:prSet presAssocID="{AEF3A31C-3DC0-4298-855D-EC4BBE7BFCD6}" presName="spacer" presStyleCnt="0"/>
      <dgm:spPr/>
    </dgm:pt>
    <dgm:pt modelId="{992864A5-9859-4CCC-8DD6-D5852704CDBC}" type="pres">
      <dgm:prSet presAssocID="{23165260-32B0-4EF2-8E83-F9614049B927}" presName="parentText" presStyleLbl="node1" presStyleIdx="1" presStyleCnt="2" custScaleY="3061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1DFB32-0301-44EA-AA7C-8BBD2B7534EF}" srcId="{894EA5EA-4161-458E-BAE7-895B8DBD69A4}" destId="{384E3A21-2878-4CD7-AA8E-F74E5AAE241B}" srcOrd="0" destOrd="0" parTransId="{FF21D413-8CEF-47A3-9334-DA92F6C274BA}" sibTransId="{AEF3A31C-3DC0-4298-855D-EC4BBE7BFCD6}"/>
    <dgm:cxn modelId="{428E527B-DCF9-4C40-BD41-8527D25BF4A6}" type="presOf" srcId="{894EA5EA-4161-458E-BAE7-895B8DBD69A4}" destId="{352A64D5-A30A-42B7-9F21-E66E712312A8}" srcOrd="0" destOrd="0" presId="urn:microsoft.com/office/officeart/2005/8/layout/vList2"/>
    <dgm:cxn modelId="{E461E261-5C83-4D06-9F87-BDDA15DB1C45}" srcId="{894EA5EA-4161-458E-BAE7-895B8DBD69A4}" destId="{23165260-32B0-4EF2-8E83-F9614049B927}" srcOrd="1" destOrd="0" parTransId="{6F5895B8-0D8A-4AC6-BEF2-153AC08BD329}" sibTransId="{E5F26CDA-A4B1-4CE5-8D20-6BEAC60EA299}"/>
    <dgm:cxn modelId="{BB95BBFF-E184-437C-B283-FD188FB4B06A}" type="presOf" srcId="{23165260-32B0-4EF2-8E83-F9614049B927}" destId="{992864A5-9859-4CCC-8DD6-D5852704CDBC}" srcOrd="0" destOrd="0" presId="urn:microsoft.com/office/officeart/2005/8/layout/vList2"/>
    <dgm:cxn modelId="{1C05B017-D979-4342-AE73-3303766C6FD6}" type="presOf" srcId="{384E3A21-2878-4CD7-AA8E-F74E5AAE241B}" destId="{4BCA2F40-13D6-45CC-B264-DD5B2ED5C87A}" srcOrd="0" destOrd="0" presId="urn:microsoft.com/office/officeart/2005/8/layout/vList2"/>
    <dgm:cxn modelId="{F5DEC37B-1C6D-4E20-81B7-AB4023373AA4}" type="presParOf" srcId="{352A64D5-A30A-42B7-9F21-E66E712312A8}" destId="{4BCA2F40-13D6-45CC-B264-DD5B2ED5C87A}" srcOrd="0" destOrd="0" presId="urn:microsoft.com/office/officeart/2005/8/layout/vList2"/>
    <dgm:cxn modelId="{0254AFB7-5A03-44E8-864F-D17C1824AAD7}" type="presParOf" srcId="{352A64D5-A30A-42B7-9F21-E66E712312A8}" destId="{F18C61AD-8235-4371-9C75-6AE8EBD75614}" srcOrd="1" destOrd="0" presId="urn:microsoft.com/office/officeart/2005/8/layout/vList2"/>
    <dgm:cxn modelId="{B66C1CB8-9750-464C-9E01-EC6901408F93}" type="presParOf" srcId="{352A64D5-A30A-42B7-9F21-E66E712312A8}" destId="{992864A5-9859-4CCC-8DD6-D5852704CD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52DA6-048D-4D61-A5FF-73D96514279D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083ADFD-1736-4AA2-994A-A7027D0151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tx1"/>
          </a:solidFill>
        </a:ln>
      </dgm:spPr>
      <dgm:t>
        <a:bodyPr/>
        <a:lstStyle/>
        <a:p>
          <a:pPr rtl="0"/>
          <a:r>
            <a:rPr lang="en-GB" sz="2800" dirty="0" smtClean="0"/>
            <a:t>Halal audits need to incorporate carefully conducted site inspections for each KEY part of the production process, thus making the audit more holistic and more affective.  </a:t>
          </a:r>
          <a:endParaRPr lang="en-GB" sz="2800" dirty="0"/>
        </a:p>
      </dgm:t>
    </dgm:pt>
    <dgm:pt modelId="{2AC01EFC-76EA-48BC-BC01-B8BFA853F0CC}" type="parTrans" cxnId="{1B787794-6C9A-468F-8067-23607ABA5753}">
      <dgm:prSet/>
      <dgm:spPr/>
      <dgm:t>
        <a:bodyPr/>
        <a:lstStyle/>
        <a:p>
          <a:endParaRPr lang="en-GB"/>
        </a:p>
      </dgm:t>
    </dgm:pt>
    <dgm:pt modelId="{CCA5EE09-48A4-4B30-9285-DCC693F43534}" type="sibTrans" cxnId="{1B787794-6C9A-468F-8067-23607ABA5753}">
      <dgm:prSet/>
      <dgm:spPr/>
      <dgm:t>
        <a:bodyPr/>
        <a:lstStyle/>
        <a:p>
          <a:endParaRPr lang="en-GB"/>
        </a:p>
      </dgm:t>
    </dgm:pt>
    <dgm:pt modelId="{7CD55E6E-7ACA-44AA-B4E5-7351E23087F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chemeClr val="tx1"/>
          </a:solidFill>
        </a:ln>
      </dgm:spPr>
      <dgm:t>
        <a:bodyPr/>
        <a:lstStyle/>
        <a:p>
          <a:pPr rtl="0"/>
          <a:r>
            <a:rPr lang="en-GB" dirty="0" smtClean="0"/>
            <a:t>Transparency in the certification process should help to achieve better results in identifying actual and potential problem areas </a:t>
          </a:r>
          <a:endParaRPr lang="en-GB" dirty="0"/>
        </a:p>
      </dgm:t>
    </dgm:pt>
    <dgm:pt modelId="{70CAF24D-DBF9-453A-AE19-979FB253B870}" type="parTrans" cxnId="{769FFC55-8198-4A94-8365-1DF9AC34F757}">
      <dgm:prSet/>
      <dgm:spPr/>
      <dgm:t>
        <a:bodyPr/>
        <a:lstStyle/>
        <a:p>
          <a:endParaRPr lang="en-GB"/>
        </a:p>
      </dgm:t>
    </dgm:pt>
    <dgm:pt modelId="{E9922BFA-8BC0-40CF-B302-B052EFFA0588}" type="sibTrans" cxnId="{769FFC55-8198-4A94-8365-1DF9AC34F757}">
      <dgm:prSet/>
      <dgm:spPr/>
      <dgm:t>
        <a:bodyPr/>
        <a:lstStyle/>
        <a:p>
          <a:endParaRPr lang="en-GB"/>
        </a:p>
      </dgm:t>
    </dgm:pt>
    <dgm:pt modelId="{6DA7380B-8791-44F3-986F-56C261B852D1}" type="pres">
      <dgm:prSet presAssocID="{DFD52DA6-048D-4D61-A5FF-73D9651427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CC45F9-6345-45C8-BB00-54CB63531440}" type="pres">
      <dgm:prSet presAssocID="{C083ADFD-1736-4AA2-994A-A7027D015137}" presName="parentText" presStyleLbl="node1" presStyleIdx="0" presStyleCnt="2" custScaleY="29565" custLinFactY="-3967" custLinFactNeighborX="-2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610A74-4F50-4110-915D-99627E780F51}" type="pres">
      <dgm:prSet presAssocID="{CCA5EE09-48A4-4B30-9285-DCC693F43534}" presName="spacer" presStyleCnt="0"/>
      <dgm:spPr/>
      <dgm:t>
        <a:bodyPr/>
        <a:lstStyle/>
        <a:p>
          <a:endParaRPr lang="en-GB"/>
        </a:p>
      </dgm:t>
    </dgm:pt>
    <dgm:pt modelId="{E0278E7A-2F1C-469C-9C07-9FFDF69A6E57}" type="pres">
      <dgm:prSet presAssocID="{7CD55E6E-7ACA-44AA-B4E5-7351E23087F3}" presName="parentText" presStyleLbl="node1" presStyleIdx="1" presStyleCnt="2" custScaleY="21245" custLinFactY="-1371" custLinFactNeighborX="-2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6F516E-0EC1-47D3-8D0B-034445A88027}" type="presOf" srcId="{C083ADFD-1736-4AA2-994A-A7027D015137}" destId="{88CC45F9-6345-45C8-BB00-54CB63531440}" srcOrd="0" destOrd="0" presId="urn:microsoft.com/office/officeart/2005/8/layout/vList2"/>
    <dgm:cxn modelId="{1B787794-6C9A-468F-8067-23607ABA5753}" srcId="{DFD52DA6-048D-4D61-A5FF-73D96514279D}" destId="{C083ADFD-1736-4AA2-994A-A7027D015137}" srcOrd="0" destOrd="0" parTransId="{2AC01EFC-76EA-48BC-BC01-B8BFA853F0CC}" sibTransId="{CCA5EE09-48A4-4B30-9285-DCC693F43534}"/>
    <dgm:cxn modelId="{769FFC55-8198-4A94-8365-1DF9AC34F757}" srcId="{DFD52DA6-048D-4D61-A5FF-73D96514279D}" destId="{7CD55E6E-7ACA-44AA-B4E5-7351E23087F3}" srcOrd="1" destOrd="0" parTransId="{70CAF24D-DBF9-453A-AE19-979FB253B870}" sibTransId="{E9922BFA-8BC0-40CF-B302-B052EFFA0588}"/>
    <dgm:cxn modelId="{60868191-183D-4934-8F57-63B407690953}" type="presOf" srcId="{7CD55E6E-7ACA-44AA-B4E5-7351E23087F3}" destId="{E0278E7A-2F1C-469C-9C07-9FFDF69A6E57}" srcOrd="0" destOrd="0" presId="urn:microsoft.com/office/officeart/2005/8/layout/vList2"/>
    <dgm:cxn modelId="{C8313ABB-9613-4DDF-84AC-70BB216AEBAC}" type="presOf" srcId="{DFD52DA6-048D-4D61-A5FF-73D96514279D}" destId="{6DA7380B-8791-44F3-986F-56C261B852D1}" srcOrd="0" destOrd="0" presId="urn:microsoft.com/office/officeart/2005/8/layout/vList2"/>
    <dgm:cxn modelId="{433DA938-D723-462C-B40C-C51EB1991B88}" type="presParOf" srcId="{6DA7380B-8791-44F3-986F-56C261B852D1}" destId="{88CC45F9-6345-45C8-BB00-54CB63531440}" srcOrd="0" destOrd="0" presId="urn:microsoft.com/office/officeart/2005/8/layout/vList2"/>
    <dgm:cxn modelId="{E6C2B7BD-B52D-4B59-A5EA-868F2C750C29}" type="presParOf" srcId="{6DA7380B-8791-44F3-986F-56C261B852D1}" destId="{5E610A74-4F50-4110-915D-99627E780F51}" srcOrd="1" destOrd="0" presId="urn:microsoft.com/office/officeart/2005/8/layout/vList2"/>
    <dgm:cxn modelId="{E3A31314-E238-4741-B411-4E733A8A0358}" type="presParOf" srcId="{6DA7380B-8791-44F3-986F-56C261B852D1}" destId="{E0278E7A-2F1C-469C-9C07-9FFDF69A6E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D575-B879-461D-A0D8-BD4F27FC75AB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9E7AE-3F9A-4989-942E-56F517AFE554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1. Towards a holistic halal  audit-Criteria</a:t>
          </a:r>
          <a:endParaRPr lang="en-GB" sz="3200" kern="1200" dirty="0"/>
        </a:p>
      </dsp:txBody>
      <dsp:txXfrm>
        <a:off x="460476" y="90417"/>
        <a:ext cx="5662728" cy="905688"/>
      </dsp:txXfrm>
    </dsp:sp>
    <dsp:sp modelId="{E9FAB755-3E58-411E-8A1A-13E9019CE87D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1973E8-CF8D-413D-9358-B88D482F5256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2. Case study of a confectionery plant </a:t>
          </a:r>
          <a:endParaRPr lang="en-GB" sz="3200" kern="1200" dirty="0"/>
        </a:p>
      </dsp:txBody>
      <dsp:txXfrm>
        <a:off x="460476" y="1632657"/>
        <a:ext cx="5662728" cy="905688"/>
      </dsp:txXfrm>
    </dsp:sp>
    <dsp:sp modelId="{4E6D3B84-612D-4EAE-8388-67D81E981F74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225731-C0D7-4299-835D-904F2EB6EF62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3. Importance of transparency &amp; openness in auditing </a:t>
          </a:r>
          <a:endParaRPr lang="en-GB" sz="32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CB126-B77E-4E15-ADA7-E91354A465E7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CHECK</a:t>
          </a:r>
          <a:endParaRPr lang="en-GB" sz="3200" kern="1200" dirty="0"/>
        </a:p>
      </dsp:txBody>
      <dsp:txXfrm rot="-5400000">
        <a:off x="1" y="573596"/>
        <a:ext cx="1146297" cy="491270"/>
      </dsp:txXfrm>
    </dsp:sp>
    <dsp:sp modelId="{03836CC0-8102-48F8-A8BC-057326C2A09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Ingredients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Cleaning agents</a:t>
          </a:r>
          <a:endParaRPr lang="en-GB" sz="3000" kern="1200" dirty="0"/>
        </a:p>
      </dsp:txBody>
      <dsp:txXfrm rot="-5400000">
        <a:off x="1146298" y="52408"/>
        <a:ext cx="7031341" cy="960496"/>
      </dsp:txXfrm>
    </dsp:sp>
    <dsp:sp modelId="{42F57F48-D190-432F-A2CE-65FF42AC8902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CHECK</a:t>
          </a:r>
          <a:endParaRPr lang="en-GB" sz="3200" kern="1200" dirty="0"/>
        </a:p>
      </dsp:txBody>
      <dsp:txXfrm rot="-5400000">
        <a:off x="1" y="2017346"/>
        <a:ext cx="1146297" cy="491270"/>
      </dsp:txXfrm>
    </dsp:sp>
    <dsp:sp modelId="{D5F8E7C2-6ABE-4E4C-8EB8-ACC67F4449BE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Manufacturing process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Packing </a:t>
          </a:r>
          <a:endParaRPr lang="en-GB" sz="3000" kern="1200" dirty="0"/>
        </a:p>
      </dsp:txBody>
      <dsp:txXfrm rot="-5400000">
        <a:off x="1146298" y="1496158"/>
        <a:ext cx="7031341" cy="960496"/>
      </dsp:txXfrm>
    </dsp:sp>
    <dsp:sp modelId="{B1AE2094-71D2-4611-AB84-8815DAB05403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CHECK</a:t>
          </a:r>
          <a:endParaRPr lang="en-GB" sz="3200" kern="1200" dirty="0"/>
        </a:p>
      </dsp:txBody>
      <dsp:txXfrm rot="-5400000">
        <a:off x="1" y="3461096"/>
        <a:ext cx="1146297" cy="491270"/>
      </dsp:txXfrm>
    </dsp:sp>
    <dsp:sp modelId="{813A2E42-3371-4C28-B227-8C0DBDF3AC15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Storage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Transport</a:t>
          </a:r>
          <a:endParaRPr lang="en-GB" sz="30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F40-13D6-45CC-B264-DD5B2ED5C87A}">
      <dsp:nvSpPr>
        <dsp:cNvPr id="0" name=""/>
        <dsp:cNvSpPr/>
      </dsp:nvSpPr>
      <dsp:spPr>
        <a:xfrm>
          <a:off x="0" y="316632"/>
          <a:ext cx="8229600" cy="171519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The manufacturing  plant only uses bovine gelatin, porcine gelatin is </a:t>
          </a:r>
          <a:r>
            <a:rPr lang="en-GB" sz="3000" kern="1200" dirty="0" smtClean="0">
              <a:solidFill>
                <a:srgbClr val="C00000"/>
              </a:solidFill>
            </a:rPr>
            <a:t>not used at all</a:t>
          </a:r>
          <a:r>
            <a:rPr lang="en-GB" sz="3000" kern="1200" dirty="0" smtClean="0"/>
            <a:t>.</a:t>
          </a:r>
          <a:endParaRPr lang="en-GB" sz="3000" kern="1200" dirty="0"/>
        </a:p>
      </dsp:txBody>
      <dsp:txXfrm>
        <a:off x="83729" y="400361"/>
        <a:ext cx="8062142" cy="1547740"/>
      </dsp:txXfrm>
    </dsp:sp>
    <dsp:sp modelId="{992864A5-9859-4CCC-8DD6-D5852704CDBC}">
      <dsp:nvSpPr>
        <dsp:cNvPr id="0" name=""/>
        <dsp:cNvSpPr/>
      </dsp:nvSpPr>
      <dsp:spPr>
        <a:xfrm>
          <a:off x="0" y="2364422"/>
          <a:ext cx="8229600" cy="169663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Cross-contamination  from a clear haram ingredient i.e. from </a:t>
          </a:r>
          <a:r>
            <a:rPr lang="en-GB" sz="3000" kern="1200" dirty="0" smtClean="0">
              <a:solidFill>
                <a:srgbClr val="C00000"/>
              </a:solidFill>
            </a:rPr>
            <a:t>a porcine source is eliminated</a:t>
          </a:r>
          <a:endParaRPr lang="en-GB" sz="3000" kern="1200" dirty="0">
            <a:solidFill>
              <a:srgbClr val="C00000"/>
            </a:solidFill>
          </a:endParaRPr>
        </a:p>
      </dsp:txBody>
      <dsp:txXfrm>
        <a:off x="82823" y="2447245"/>
        <a:ext cx="8063954" cy="1530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466AEEF-0512-4CAF-8D48-89346313C462}" type="datetimeFigureOut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2DED9360-206C-466A-88C7-2082196DF5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762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ED3EE445-4E72-4C68-B4F2-9A5650679DDC}" type="datetimeFigureOut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FEA05465-0BC9-4A7B-ADFC-8D47420990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82737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05465-0BC9-4A7B-ADFC-8D474209904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792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05465-0BC9-4A7B-ADFC-8D474209904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05465-0BC9-4A7B-ADFC-8D474209904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05465-0BC9-4A7B-ADFC-8D474209904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05465-0BC9-4A7B-ADFC-8D4742099043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792-F56B-4093-9C1C-F040AE36DB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547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2224-BFBB-4FCC-8E33-0A6623619D3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7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7C47-518F-44CD-A72A-9743BF24696F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626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792-F56B-4093-9C1C-F040AE36DB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A8B7-2B12-4E87-88E0-EA20685A646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A590-D9CA-448B-820C-AEB9E37FB2BB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F776-6CA0-4160-91FC-4730726D55F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C145-B307-466E-80C2-5E6365BC7E9A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008-0F34-4181-BEB7-5312326A1B21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134D-3D12-47B4-9CEF-73D80214F529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ADA-6971-4220-A5ED-D184B07A9FD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A8B7-2B12-4E87-88E0-EA20685A646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8858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E8DA-A285-4F72-A845-C820DECC49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2224-BFBB-4FCC-8E33-0A6623619D3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7C47-518F-44CD-A72A-9743BF24696F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792-F56B-4093-9C1C-F040AE36DB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080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A8B7-2B12-4E87-88E0-EA20685A646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6584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A590-D9CA-448B-820C-AEB9E37FB2BB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6869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F776-6CA0-4160-91FC-4730726D55F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104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C145-B307-466E-80C2-5E6365BC7E9A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2349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008-0F34-4181-BEB7-5312326A1B21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7102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134D-3D12-47B4-9CEF-73D80214F529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38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A590-D9CA-448B-820C-AEB9E37FB2BB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48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ADA-6971-4220-A5ED-D184B07A9FD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5314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E8DA-A285-4F72-A845-C820DECC49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6959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2224-BFBB-4FCC-8E33-0A6623619D3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3593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7C47-518F-44CD-A72A-9743BF24696F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3083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792-F56B-4093-9C1C-F040AE36DB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0803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A8B7-2B12-4E87-88E0-EA20685A646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65846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A590-D9CA-448B-820C-AEB9E37FB2BB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6869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F776-6CA0-4160-91FC-4730726D55F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104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C145-B307-466E-80C2-5E6365BC7E9A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2349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008-0F34-4181-BEB7-5312326A1B21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710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F776-6CA0-4160-91FC-4730726D55F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7324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134D-3D12-47B4-9CEF-73D80214F529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387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ADA-6971-4220-A5ED-D184B07A9FD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5314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E8DA-A285-4F72-A845-C820DECC49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695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2224-BFBB-4FCC-8E33-0A6623619D3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359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7C47-518F-44CD-A72A-9743BF24696F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308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792-F56B-4093-9C1C-F040AE36DB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0803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A8B7-2B12-4E87-88E0-EA20685A646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65846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A590-D9CA-448B-820C-AEB9E37FB2BB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6869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F776-6CA0-4160-91FC-4730726D55F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1047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C145-B307-466E-80C2-5E6365BC7E9A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23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C145-B307-466E-80C2-5E6365BC7E9A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0661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008-0F34-4181-BEB7-5312326A1B21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7102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134D-3D12-47B4-9CEF-73D80214F529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3871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ADA-6971-4220-A5ED-D184B07A9FD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5314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E8DA-A285-4F72-A845-C820DECC49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6959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2224-BFBB-4FCC-8E33-0A6623619D3C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3593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7C47-518F-44CD-A72A-9743BF24696F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30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008-0F34-4181-BEB7-5312326A1B21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49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134D-3D12-47B4-9CEF-73D80214F529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82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4ADA-6971-4220-A5ED-D184B07A9FDD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12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E8DA-A285-4F72-A845-C820DECC4930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851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B91C-452C-4B2C-BC0E-BDD7A2D06237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05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FB91C-452C-4B2C-BC0E-BDD7A2D06237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B91C-452C-4B2C-BC0E-BDD7A2D06237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153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B91C-452C-4B2C-BC0E-BDD7A2D06237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153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B91C-452C-4B2C-BC0E-BDD7A2D06237}" type="datetime1">
              <a:rPr lang="en-GB" smtClean="0"/>
              <a:pPr/>
              <a:t>01/02/2012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52A3-4771-468D-96FF-CEA821ED85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153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hudacibe.com/" TargetMode="External"/><Relationship Id="rId2" Type="http://schemas.openxmlformats.org/officeDocument/2006/relationships/hyperlink" Target="mailto:info@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47"/>
            <a:ext cx="9144000" cy="68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Consumption of non-zabiha Bovine gelatin?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13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ü"/>
            </a:pPr>
            <a:endParaRPr lang="en-GB" sz="1900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A</a:t>
            </a:r>
            <a:r>
              <a:rPr lang="en-GB" dirty="0" smtClean="0"/>
              <a:t>ccording </a:t>
            </a:r>
            <a:r>
              <a:rPr lang="en-GB" dirty="0"/>
              <a:t>to the majority </a:t>
            </a:r>
            <a:r>
              <a:rPr lang="ar-SA" dirty="0">
                <a:cs typeface="+mj-cs"/>
              </a:rPr>
              <a:t>)</a:t>
            </a:r>
            <a:r>
              <a:rPr lang="en-GB" dirty="0">
                <a:cs typeface="+mj-cs"/>
              </a:rPr>
              <a:t> </a:t>
            </a:r>
            <a:r>
              <a:rPr lang="ar-SA" dirty="0">
                <a:cs typeface="+mj-cs"/>
              </a:rPr>
              <a:t> (الجمهور</a:t>
            </a:r>
            <a:r>
              <a:rPr lang="en-GB" dirty="0"/>
              <a:t> of Islamic </a:t>
            </a:r>
            <a:r>
              <a:rPr lang="en-GB" dirty="0" smtClean="0"/>
              <a:t>scholars, although ‘pure’, </a:t>
            </a:r>
            <a:r>
              <a:rPr lang="en-GB" dirty="0"/>
              <a:t>tanned non-Zabiha hide </a:t>
            </a:r>
            <a:r>
              <a:rPr lang="en-GB" dirty="0">
                <a:solidFill>
                  <a:srgbClr val="C00000"/>
                </a:solidFill>
              </a:rPr>
              <a:t>cannot be </a:t>
            </a:r>
            <a:r>
              <a:rPr lang="en-GB" dirty="0" smtClean="0">
                <a:solidFill>
                  <a:srgbClr val="C00000"/>
                </a:solidFill>
              </a:rPr>
              <a:t>consumed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A </a:t>
            </a:r>
            <a:r>
              <a:rPr lang="en-GB" dirty="0"/>
              <a:t>minority of </a:t>
            </a:r>
            <a:r>
              <a:rPr lang="en-GB" dirty="0" smtClean="0"/>
              <a:t>scholars </a:t>
            </a:r>
            <a:r>
              <a:rPr lang="en-GB" dirty="0"/>
              <a:t>including </a:t>
            </a:r>
            <a:r>
              <a:rPr lang="en-GB" dirty="0" smtClean="0"/>
              <a:t>Imam </a:t>
            </a:r>
            <a:r>
              <a:rPr lang="en-GB" dirty="0"/>
              <a:t>Shafi </a:t>
            </a:r>
            <a:r>
              <a:rPr lang="en-GB" dirty="0" smtClean="0"/>
              <a:t>permit it’s consumption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581550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284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Lab test for Buffalo hide</a:t>
            </a:r>
            <a:endParaRPr lang="en-GB" dirty="0"/>
          </a:p>
        </p:txBody>
      </p:sp>
      <p:pic>
        <p:nvPicPr>
          <p:cNvPr id="1026" name="Picture 2" descr="F:\HMC STUFF\LAHORE 14DEC CONFERENCE\presentation\S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99792" y="1551731"/>
            <a:ext cx="3672408" cy="452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452320" y="5445224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9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Lab results for limed buffalo hide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9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Limed buffalo hide was confirmed to be preserved by an independent lab test </a:t>
            </a:r>
          </a:p>
          <a:p>
            <a:pPr algn="l" rtl="0">
              <a:buFont typeface="Wingdings" pitchFamily="2" charset="2"/>
              <a:buChar char="Ø"/>
            </a:pPr>
            <a:endParaRPr lang="en-GB" sz="2600" dirty="0" smtClean="0"/>
          </a:p>
          <a:p>
            <a:pPr algn="l" rtl="0">
              <a:buFont typeface="Wingdings" pitchFamily="2" charset="2"/>
              <a:buChar char="Ø"/>
            </a:pPr>
            <a:r>
              <a:rPr lang="en-GB" dirty="0" smtClean="0">
                <a:solidFill>
                  <a:srgbClr val="C00000"/>
                </a:solidFill>
              </a:rPr>
              <a:t>PCSIR laboratory</a:t>
            </a:r>
            <a:r>
              <a:rPr lang="en-GB" dirty="0" smtClean="0"/>
              <a:t> comment;</a:t>
            </a:r>
          </a:p>
          <a:p>
            <a:pPr marL="0" indent="0" algn="l" rtl="0">
              <a:buNone/>
            </a:pPr>
            <a:r>
              <a:rPr lang="en-GB" b="1" i="1" dirty="0" smtClean="0"/>
              <a:t>‘‘The lime treatment is effective in controlling microorganisms in the buffalo hides and is being used for preserving skins and hides world over’’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79070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09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0"/>
            <a:r>
              <a:rPr lang="en-GB" dirty="0" smtClean="0"/>
              <a:t>MANUFACTURING PROCESS – cross  contamination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9523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Use of the </a:t>
            </a:r>
            <a:r>
              <a:rPr lang="en-GB" dirty="0" smtClean="0">
                <a:solidFill>
                  <a:srgbClr val="C00000"/>
                </a:solidFill>
              </a:rPr>
              <a:t>same machine for Zabiha gelatin and non-Zabiha gelatin </a:t>
            </a:r>
            <a:r>
              <a:rPr lang="en-GB" dirty="0" smtClean="0">
                <a:solidFill>
                  <a:schemeClr val="tx1"/>
                </a:solidFill>
              </a:rPr>
              <a:t>can be done if the machine is washed out using hot water before Halal production.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589240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69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CLEANING AGENTS – use of alcohol based cleaning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39498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Sugars, oils etc. from confectionery are often removed from machines </a:t>
            </a:r>
            <a:r>
              <a:rPr lang="en-GB" dirty="0" smtClean="0">
                <a:solidFill>
                  <a:srgbClr val="C00000"/>
                </a:solidFill>
              </a:rPr>
              <a:t>via alcohol based detergents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This can be dealt with by either using an alternative </a:t>
            </a:r>
            <a:r>
              <a:rPr lang="en-GB" dirty="0" smtClean="0">
                <a:solidFill>
                  <a:srgbClr val="C00000"/>
                </a:solidFill>
              </a:rPr>
              <a:t>non-alcohol based detergent </a:t>
            </a:r>
            <a:r>
              <a:rPr lang="en-GB" dirty="0" smtClean="0"/>
              <a:t>OR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By removal of the detergent after cleaning by </a:t>
            </a:r>
            <a:r>
              <a:rPr lang="en-GB" dirty="0" smtClean="0">
                <a:solidFill>
                  <a:srgbClr val="C00000"/>
                </a:solidFill>
              </a:rPr>
              <a:t>a wash down with standard water 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3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Hadith on removing impure substances by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29089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sz="4000" dirty="0" smtClean="0"/>
              <a:t>  There are a number of hadith which indicate the </a:t>
            </a:r>
            <a:r>
              <a:rPr lang="en-GB" sz="4000" dirty="0" smtClean="0">
                <a:solidFill>
                  <a:srgbClr val="C00000"/>
                </a:solidFill>
              </a:rPr>
              <a:t>purifying nature </a:t>
            </a:r>
            <a:r>
              <a:rPr lang="en-GB" sz="4000" dirty="0" smtClean="0"/>
              <a:t>of water, one such authenticated hadith is narrated in the next slide…</a:t>
            </a:r>
          </a:p>
          <a:p>
            <a:pPr marL="0" indent="0" algn="l" rtl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08304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29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3285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dirty="0"/>
              <a:t>…So I </a:t>
            </a:r>
            <a:r>
              <a:rPr lang="en-GB" dirty="0" smtClean="0"/>
              <a:t>(ibn Abbas ra) said </a:t>
            </a:r>
            <a:r>
              <a:rPr lang="en-GB" dirty="0"/>
              <a:t>to him (the prophet peace be upon him) we travel together with these non-Muslims and they have pots in which they cook unslaughtered animals (maytah) and the meat of the pig, he (the prophet peace be upon him) said; </a:t>
            </a:r>
            <a:r>
              <a:rPr lang="en-GB" sz="3300" b="1" dirty="0">
                <a:solidFill>
                  <a:srgbClr val="C00000"/>
                </a:solidFill>
              </a:rPr>
              <a:t>that which is </a:t>
            </a:r>
            <a:r>
              <a:rPr lang="en-GB" sz="3300" b="1" dirty="0" smtClean="0">
                <a:solidFill>
                  <a:srgbClr val="C00000"/>
                </a:solidFill>
              </a:rPr>
              <a:t>earthenware  (Fakkhaar), </a:t>
            </a:r>
            <a:r>
              <a:rPr lang="en-GB" sz="3300" b="1" dirty="0">
                <a:solidFill>
                  <a:srgbClr val="C00000"/>
                </a:solidFill>
              </a:rPr>
              <a:t>boil water in it and wash it with water, and that which is made from copper </a:t>
            </a:r>
            <a:r>
              <a:rPr lang="en-GB" sz="3300" b="1" dirty="0" smtClean="0">
                <a:solidFill>
                  <a:srgbClr val="C00000"/>
                </a:solidFill>
              </a:rPr>
              <a:t>(Nuhaas</a:t>
            </a:r>
            <a:r>
              <a:rPr lang="en-GB" sz="3300" b="1" dirty="0">
                <a:solidFill>
                  <a:srgbClr val="C00000"/>
                </a:solidFill>
              </a:rPr>
              <a:t>) wash it with water</a:t>
            </a:r>
            <a:r>
              <a:rPr lang="en-GB" sz="3300" b="1" dirty="0" smtClean="0">
                <a:solidFill>
                  <a:srgbClr val="C00000"/>
                </a:solidFill>
              </a:rPr>
              <a:t>, </a:t>
            </a:r>
            <a:r>
              <a:rPr lang="en-GB" sz="3300" b="1" dirty="0">
                <a:solidFill>
                  <a:srgbClr val="C00000"/>
                </a:solidFill>
              </a:rPr>
              <a:t>water is </a:t>
            </a:r>
            <a:r>
              <a:rPr lang="en-GB" sz="3300" b="1" dirty="0" smtClean="0">
                <a:solidFill>
                  <a:srgbClr val="C00000"/>
                </a:solidFill>
              </a:rPr>
              <a:t>a means of </a:t>
            </a:r>
            <a:r>
              <a:rPr lang="en-GB" sz="3300" b="1" dirty="0">
                <a:solidFill>
                  <a:srgbClr val="C00000"/>
                </a:solidFill>
              </a:rPr>
              <a:t>purification for everything  (tuhurun li kulli shay</a:t>
            </a:r>
            <a:r>
              <a:rPr lang="en-GB" sz="3300" b="1" dirty="0" smtClean="0">
                <a:solidFill>
                  <a:srgbClr val="C00000"/>
                </a:solidFill>
              </a:rPr>
              <a:t>).</a:t>
            </a:r>
          </a:p>
          <a:p>
            <a:pPr algn="l" rtl="0">
              <a:buFont typeface="Wingdings" pitchFamily="2" charset="2"/>
              <a:buChar char="v"/>
            </a:pPr>
            <a:endParaRPr lang="en-GB" sz="2100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Hadith no.7153, Kitaab al-Attima , Al-Mustadrak  </a:t>
            </a:r>
            <a:r>
              <a:rPr lang="en-GB" dirty="0"/>
              <a:t>of </a:t>
            </a:r>
            <a:r>
              <a:rPr lang="en-GB" dirty="0" smtClean="0"/>
              <a:t> Al-Imaam Al-Hakim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596336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1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Water is the Universal Cleaning Agent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916832"/>
            <a:ext cx="4608512" cy="3832293"/>
          </a:xfrm>
          <a:ln w="28575">
            <a:solidFill>
              <a:schemeClr val="tx1"/>
            </a:solidFill>
            <a:prstDash val="solid"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6" name="Picture 5" descr="HMC LOGO_W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596336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69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Packing – cross contamination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148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GB" sz="1600" dirty="0" smtClean="0"/>
              <a:t>      </a:t>
            </a:r>
            <a:endParaRPr lang="en-GB" sz="1600" dirty="0"/>
          </a:p>
          <a:p>
            <a:pPr marL="0" indent="0" algn="ctr" rtl="0">
              <a:buNone/>
            </a:pPr>
            <a:r>
              <a:rPr lang="en-GB" dirty="0" smtClean="0"/>
              <a:t>             The packing machine was washed down                                                          </a:t>
            </a:r>
            <a:r>
              <a:rPr lang="en-GB" dirty="0" smtClean="0">
                <a:solidFill>
                  <a:schemeClr val="tx1"/>
                </a:solidFill>
              </a:rPr>
              <a:t>with </a:t>
            </a:r>
            <a:r>
              <a:rPr lang="en-GB" dirty="0" smtClean="0">
                <a:solidFill>
                  <a:srgbClr val="C00000"/>
                </a:solidFill>
              </a:rPr>
              <a:t>an alcohol based detergent</a:t>
            </a:r>
          </a:p>
          <a:p>
            <a:pPr marL="0" indent="0" algn="ctr" rtl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4" name="Multiply 3"/>
          <p:cNvSpPr/>
          <p:nvPr/>
        </p:nvSpPr>
        <p:spPr>
          <a:xfrm>
            <a:off x="1068760" y="1863130"/>
            <a:ext cx="914400" cy="914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08304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080742"/>
            <a:ext cx="5774432" cy="29969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624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Alcohol based detergent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060848"/>
            <a:ext cx="3812348" cy="338437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20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64" y="260648"/>
            <a:ext cx="8229600" cy="1143000"/>
          </a:xfr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000" dirty="0" smtClean="0"/>
              <a:t>بسم الله الرحمن الرحيم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 smtClean="0"/>
          </a:p>
          <a:p>
            <a:pPr marL="0" indent="0" algn="ctr">
              <a:buNone/>
            </a:pPr>
            <a:r>
              <a:rPr lang="en-GB" sz="4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Holistic Halal Audits</a:t>
            </a:r>
            <a:r>
              <a:rPr lang="en-GB" sz="4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Sarfraz Mohammed </a:t>
            </a:r>
          </a:p>
          <a:p>
            <a:pPr marL="0" indent="0" algn="ctr" rtl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Sharia Auditor </a:t>
            </a:r>
          </a:p>
          <a:p>
            <a:pPr marL="0" indent="0" algn="ctr" rtl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Halal Monitoring Committee</a:t>
            </a:r>
          </a:p>
          <a:p>
            <a:pPr marL="0" indent="0" algn="ctr" rtl="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U.K. (HMC)</a:t>
            </a:r>
          </a:p>
          <a:p>
            <a:pPr marL="0" indent="0" algn="ctr" rtl="0">
              <a:buNone/>
            </a:pP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381328"/>
            <a:ext cx="7156648" cy="325289"/>
          </a:xfrm>
        </p:spPr>
        <p:txBody>
          <a:bodyPr>
            <a:no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Halal Monitoring Committee (HMC)  copyright 2012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0" descr="HMC LOGO + 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8376"/>
            <a:ext cx="1296144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MC LOGO_WE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092280" y="5142656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82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Removal of non-conformity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9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en-GB" sz="1500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All parts were subsequently cleaned using 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water </a:t>
            </a:r>
            <a:r>
              <a:rPr lang="en-GB" dirty="0"/>
              <a:t>before sweets were packed </a:t>
            </a:r>
          </a:p>
          <a:p>
            <a:pPr algn="l" rtl="0">
              <a:buFont typeface="Wingdings" pitchFamily="2" charset="2"/>
              <a:buChar char="ü"/>
            </a:pPr>
            <a:endParaRPr lang="en-GB" dirty="0"/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This process of washing with standard water was then made a </a:t>
            </a:r>
            <a:r>
              <a:rPr lang="en-GB" dirty="0" smtClean="0">
                <a:solidFill>
                  <a:srgbClr val="FF0000"/>
                </a:solidFill>
              </a:rPr>
              <a:t>standard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/>
              <a:t>for packing on this machine </a:t>
            </a:r>
          </a:p>
          <a:p>
            <a:pPr algn="l" rtl="0">
              <a:buFont typeface="Wingdings" pitchFamily="2" charset="2"/>
              <a:buChar char="ü"/>
            </a:pPr>
            <a:endParaRPr lang="en-GB" dirty="0"/>
          </a:p>
          <a:p>
            <a:pPr algn="l" rtl="0">
              <a:buFont typeface="Wingdings" pitchFamily="2" charset="2"/>
              <a:buChar char="Ø"/>
            </a:pPr>
            <a:r>
              <a:rPr lang="en-GB" b="1" dirty="0"/>
              <a:t>Key </a:t>
            </a:r>
            <a:r>
              <a:rPr lang="en-GB" b="1" dirty="0" smtClean="0"/>
              <a:t>point;</a:t>
            </a:r>
            <a:r>
              <a:rPr lang="en-GB" dirty="0" smtClean="0"/>
              <a:t> this non-conformity </a:t>
            </a:r>
            <a:r>
              <a:rPr lang="en-GB" dirty="0"/>
              <a:t>had occurred even though the firm had been informed and </a:t>
            </a:r>
            <a:r>
              <a:rPr lang="en-GB" dirty="0">
                <a:solidFill>
                  <a:srgbClr val="C00000"/>
                </a:solidFill>
              </a:rPr>
              <a:t>agreed in writing not to use alcohol based detergents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7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Holistic includes being hands-on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ü"/>
            </a:pPr>
            <a:endParaRPr lang="en-GB" sz="1500" dirty="0"/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This </a:t>
            </a:r>
            <a:r>
              <a:rPr lang="en-GB" dirty="0" smtClean="0"/>
              <a:t>underlines the importance of</a:t>
            </a:r>
            <a:r>
              <a:rPr lang="en-GB" dirty="0" smtClean="0">
                <a:solidFill>
                  <a:srgbClr val="C00000"/>
                </a:solidFill>
              </a:rPr>
              <a:t> being present for site inspections during production, </a:t>
            </a:r>
            <a:r>
              <a:rPr lang="en-GB" dirty="0" smtClean="0"/>
              <a:t>to </a:t>
            </a:r>
            <a:r>
              <a:rPr lang="en-GB" dirty="0"/>
              <a:t>ensure halal </a:t>
            </a:r>
            <a:r>
              <a:rPr lang="en-GB" dirty="0" smtClean="0"/>
              <a:t>standards </a:t>
            </a:r>
            <a:r>
              <a:rPr lang="en-GB" dirty="0"/>
              <a:t>are actually </a:t>
            </a:r>
            <a:r>
              <a:rPr lang="en-GB" dirty="0" smtClean="0"/>
              <a:t>implemented</a:t>
            </a:r>
          </a:p>
          <a:p>
            <a:pPr algn="l" rtl="0">
              <a:buFont typeface="Wingdings" pitchFamily="2" charset="2"/>
              <a:buChar char="Ø"/>
            </a:pPr>
            <a:endParaRPr lang="en-GB" sz="2200" dirty="0"/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In short for the halal certification process to be </a:t>
            </a:r>
            <a:r>
              <a:rPr lang="en-GB" dirty="0" smtClean="0"/>
              <a:t>truly </a:t>
            </a:r>
            <a:r>
              <a:rPr lang="en-GB" dirty="0" smtClean="0">
                <a:solidFill>
                  <a:srgbClr val="C00000"/>
                </a:solidFill>
              </a:rPr>
              <a:t>reliable and credible</a:t>
            </a:r>
            <a:r>
              <a:rPr lang="en-GB" dirty="0" smtClean="0"/>
              <a:t>, </a:t>
            </a:r>
            <a:r>
              <a:rPr lang="en-GB" dirty="0"/>
              <a:t>it cannot </a:t>
            </a:r>
            <a:r>
              <a:rPr lang="en-GB" dirty="0" smtClean="0"/>
              <a:t>suffice with mere paperwork exercise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96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625" y="1896269"/>
            <a:ext cx="5238750" cy="3933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Storage &amp; Transport</a:t>
            </a:r>
            <a:endParaRPr lang="en-GB" dirty="0"/>
          </a:p>
        </p:txBody>
      </p:sp>
      <p:pic>
        <p:nvPicPr>
          <p:cNvPr id="7" name="Picture 6" descr="HMC LOGO_W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43289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7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Storage &amp;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168"/>
            <a:ext cx="8229600" cy="4043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Ensure all halal raw materials and finished products are </a:t>
            </a:r>
            <a:r>
              <a:rPr lang="en-GB" dirty="0" smtClean="0">
                <a:solidFill>
                  <a:srgbClr val="C00000"/>
                </a:solidFill>
              </a:rPr>
              <a:t>segregated and identifiable </a:t>
            </a:r>
            <a:r>
              <a:rPr lang="en-GB" dirty="0" smtClean="0"/>
              <a:t>to eradicate cross contamination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Separate </a:t>
            </a:r>
            <a:r>
              <a:rPr lang="en-GB" dirty="0" smtClean="0">
                <a:solidFill>
                  <a:srgbClr val="C00000"/>
                </a:solidFill>
              </a:rPr>
              <a:t>storage area </a:t>
            </a:r>
            <a:r>
              <a:rPr lang="en-GB" dirty="0" smtClean="0"/>
              <a:t>for halal products is to be promoted to reduce the potential of cross contamination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 Standard policy with </a:t>
            </a:r>
            <a:r>
              <a:rPr lang="en-GB" dirty="0" smtClean="0">
                <a:solidFill>
                  <a:srgbClr val="C00000"/>
                </a:solidFill>
              </a:rPr>
              <a:t>the Soil Association </a:t>
            </a:r>
            <a:r>
              <a:rPr lang="en-GB" dirty="0" smtClean="0"/>
              <a:t>in the U.K. for Organic certification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62314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4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  <a:reflection stA="52000" endPos="65000" dist="50800" dir="5400000" sy="-100000" algn="bl" rotWithShape="0"/>
          </a:effectLst>
          <a:scene3d>
            <a:camera prst="orthographicFront">
              <a:rot lat="21594000" lon="0" rev="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flatTx/>
          </a:bodyPr>
          <a:lstStyle/>
          <a:p>
            <a:r>
              <a:rPr lang="en-GB" dirty="0" smtClean="0"/>
              <a:t>IMPORTANCE OF TRANSPARENCY &amp; OPENNESS IN AUDITING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87824" y="2924944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00997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Disclosure of halal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80424" cy="39890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sz="2800" dirty="0" smtClean="0"/>
              <a:t>It </a:t>
            </a:r>
            <a:r>
              <a:rPr lang="en-GB" sz="2800" dirty="0"/>
              <a:t>is </a:t>
            </a:r>
            <a:r>
              <a:rPr lang="en-GB" sz="2800" dirty="0" smtClean="0"/>
              <a:t>observed </a:t>
            </a:r>
            <a:r>
              <a:rPr lang="en-GB" sz="2800" dirty="0"/>
              <a:t>from anecdotal evidence that the </a:t>
            </a:r>
            <a:r>
              <a:rPr lang="en-GB" sz="2800" dirty="0" smtClean="0"/>
              <a:t>non-Muslim and even Muslim manufacturers and the general public are sometimes </a:t>
            </a:r>
            <a:r>
              <a:rPr lang="en-GB" sz="2800" dirty="0" smtClean="0">
                <a:solidFill>
                  <a:srgbClr val="C00000"/>
                </a:solidFill>
              </a:rPr>
              <a:t>confused </a:t>
            </a:r>
            <a:r>
              <a:rPr lang="en-GB" sz="2800" dirty="0"/>
              <a:t>as to </a:t>
            </a:r>
            <a:r>
              <a:rPr lang="en-GB" sz="2800" dirty="0" smtClean="0"/>
              <a:t>what the term halal actually refers to</a:t>
            </a:r>
          </a:p>
          <a:p>
            <a:pPr marL="0" indent="0" algn="l" rtl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6" name="Picture 5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589240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456159" cy="1301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8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Improving transparency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24" y="1844824"/>
            <a:ext cx="8229600" cy="36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Non-Muslims in particular should be informed of what the term halal means</a:t>
            </a:r>
            <a:endParaRPr lang="en-GB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GB" sz="1600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This guidance is more important in the current context</a:t>
            </a:r>
            <a:r>
              <a:rPr lang="en-GB" dirty="0"/>
              <a:t> </a:t>
            </a:r>
            <a:r>
              <a:rPr lang="en-GB" dirty="0" smtClean="0"/>
              <a:t>due to the absence of a </a:t>
            </a:r>
            <a:r>
              <a:rPr lang="en-GB" dirty="0" smtClean="0">
                <a:solidFill>
                  <a:srgbClr val="C00000"/>
                </a:solidFill>
              </a:rPr>
              <a:t>universal halal standard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69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GB" dirty="0" smtClean="0"/>
              <a:t>blex Report </a:t>
            </a:r>
            <a:r>
              <a:rPr lang="en-GB" sz="2700" dirty="0" smtClean="0"/>
              <a:t>( U.K. Agricultural and Horticultural Development Board 2010 )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488832" cy="412849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Analysis of Muslim understanding</a:t>
            </a:r>
          </a:p>
          <a:p>
            <a:pPr marL="0" indent="0">
              <a:buNone/>
            </a:pPr>
            <a:r>
              <a:rPr lang="en-GB" dirty="0"/>
              <a:t>o</a:t>
            </a:r>
            <a:r>
              <a:rPr lang="en-GB" dirty="0" smtClean="0"/>
              <a:t>n what constitutes</a:t>
            </a:r>
          </a:p>
          <a:p>
            <a:pPr marL="0" indent="0">
              <a:buNone/>
            </a:pPr>
            <a:r>
              <a:rPr lang="en-GB" dirty="0" smtClean="0"/>
              <a:t>Halal meat and Non-</a:t>
            </a:r>
          </a:p>
          <a:p>
            <a:pPr marL="0" indent="0">
              <a:buNone/>
            </a:pPr>
            <a:r>
              <a:rPr lang="en-GB" dirty="0" smtClean="0"/>
              <a:t>Halal meat…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348880"/>
            <a:ext cx="2987055" cy="3174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MC LOGO_W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456463" y="5728692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0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Findings on the U.K. Halal meat sector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284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smtClean="0"/>
              <a:t>Question: What constitutes halal meat for a Muslim ?</a:t>
            </a:r>
            <a:endParaRPr lang="en-GB" b="1" dirty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5O% of Muslim respondents believed that having </a:t>
            </a:r>
            <a:r>
              <a:rPr lang="en-GB" dirty="0" smtClean="0">
                <a:solidFill>
                  <a:srgbClr val="C00000"/>
                </a:solidFill>
              </a:rPr>
              <a:t>other animals in proximity </a:t>
            </a:r>
            <a:r>
              <a:rPr lang="en-GB" dirty="0" smtClean="0"/>
              <a:t>to the slaughter invalidated the meat as halal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40% believed that buying </a:t>
            </a:r>
            <a:r>
              <a:rPr lang="en-GB" dirty="0" smtClean="0">
                <a:solidFill>
                  <a:srgbClr val="C00000"/>
                </a:solidFill>
              </a:rPr>
              <a:t>meat from a non-Muslim </a:t>
            </a:r>
            <a:r>
              <a:rPr lang="en-GB" dirty="0" smtClean="0"/>
              <a:t>would render the meat unacceptable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456463" y="5728692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76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ü"/>
            </a:pPr>
            <a:endParaRPr lang="en-GB" dirty="0"/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Benefits of disclosure and education of </a:t>
            </a:r>
            <a:r>
              <a:rPr lang="en-GB" dirty="0">
                <a:solidFill>
                  <a:srgbClr val="C00000"/>
                </a:solidFill>
              </a:rPr>
              <a:t>what is halal and what is non-halal</a:t>
            </a:r>
            <a:r>
              <a:rPr lang="en-GB" dirty="0"/>
              <a:t>, </a:t>
            </a:r>
            <a:r>
              <a:rPr lang="en-GB" dirty="0" smtClean="0"/>
              <a:t>helps </a:t>
            </a:r>
            <a:r>
              <a:rPr lang="en-GB" dirty="0" smtClean="0">
                <a:solidFill>
                  <a:srgbClr val="C00000"/>
                </a:solidFill>
              </a:rPr>
              <a:t>develop awareness 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Opportunity to highlight </a:t>
            </a:r>
            <a:r>
              <a:rPr lang="en-GB" dirty="0"/>
              <a:t>potential areas of concern </a:t>
            </a:r>
            <a:r>
              <a:rPr lang="en-GB" dirty="0" smtClean="0"/>
              <a:t>to the auditor 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A</a:t>
            </a:r>
            <a:r>
              <a:rPr lang="en-GB" dirty="0" smtClean="0"/>
              <a:t>ppropriate solutions can be explored </a:t>
            </a:r>
            <a:r>
              <a:rPr lang="en-GB" dirty="0" smtClean="0">
                <a:solidFill>
                  <a:srgbClr val="C00000"/>
                </a:solidFill>
              </a:rPr>
              <a:t>immediately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676800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93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HOLISTIC HALAL AUDITS</a:t>
            </a:r>
            <a:endParaRPr lang="fa-I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By the end of this presentation hopefully the need for holistic halal audits will be clearer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9" name="Picture 8" descr="Autumn Le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924944"/>
            <a:ext cx="4104456" cy="2736304"/>
          </a:xfrm>
          <a:prstGeom prst="rect">
            <a:avLst/>
          </a:prstGeom>
        </p:spPr>
      </p:pic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80312" y="5584948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02855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7" name="Picture 6" descr="HMC LOGO_WE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08304" y="5589240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172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en-GB" dirty="0" smtClean="0"/>
              <a:t>Thank you</a:t>
            </a:r>
            <a:r>
              <a:rPr lang="ar-SA" dirty="0" smtClean="0"/>
              <a:t>  شكرا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GB" dirty="0" smtClean="0">
                <a:cs typeface="+mj-cs"/>
              </a:rPr>
              <a:t>And a special thanks to the organisers for their dedication to Halal, their warm welcome and generous hospitality</a:t>
            </a:r>
            <a:endParaRPr lang="ar-SA" b="1" dirty="0" smtClean="0">
              <a:cs typeface="+mj-cs"/>
            </a:endParaRPr>
          </a:p>
          <a:p>
            <a:pPr marL="0" indent="0" algn="ctr" rtl="0">
              <a:buNone/>
            </a:pPr>
            <a:endParaRPr lang="en-GB" dirty="0" smtClean="0">
              <a:cs typeface="+mj-cs"/>
            </a:endParaRPr>
          </a:p>
          <a:p>
            <a:pPr marL="0" indent="0" algn="ctr">
              <a:buNone/>
            </a:pPr>
            <a:r>
              <a:rPr lang="ar-SA" sz="3900" b="1" dirty="0" smtClean="0"/>
              <a:t>و آخر دعوانا ان الحمد لله رب العالمين</a:t>
            </a:r>
          </a:p>
          <a:p>
            <a:pPr marL="0" indent="0" algn="ctr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Sarfraz Mohammed</a:t>
            </a:r>
          </a:p>
          <a:p>
            <a:pPr marL="0" indent="0" algn="ctr" rtl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Sharia Auditor</a:t>
            </a:r>
          </a:p>
          <a:p>
            <a:pPr marL="0" indent="0" algn="ctr" rtl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Halal Monitoring Committee U.K. (HMC)</a:t>
            </a:r>
          </a:p>
          <a:p>
            <a:pPr marL="0" indent="0" algn="ctr" rtl="0"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Sarfraz.mohammed@halalmc.org</a:t>
            </a:r>
            <a:endParaRPr lang="en-GB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0" descr="HMC LOGO + SE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3978"/>
            <a:ext cx="1296144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236296" y="4932734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47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"/>
            <a:ext cx="9144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43401"/>
            <a:ext cx="9144000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554" y="457200"/>
            <a:ext cx="2971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sz="3600" dirty="0" smtClean="0"/>
              <a:t>Thank </a:t>
            </a:r>
            <a:r>
              <a:rPr lang="en-US" sz="3600" dirty="0" smtClean="0"/>
              <a:t>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5713" y="4114800"/>
            <a:ext cx="380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HALAL RESEARCH COUNCIL</a:t>
            </a:r>
            <a:endParaRPr lang="en-US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72440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Head Office: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192- Ahmad Block, New Garden Town , Lahore, Pakistan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Ph: 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92 42 35913096-8 , Fax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+92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42 35913056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E-mail : 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info</a:t>
            </a:r>
            <a:r>
              <a:rPr lang="en-US" u="sng" dirty="0">
                <a:latin typeface="Arial" pitchFamily="34" charset="0"/>
                <a:cs typeface="Arial" pitchFamily="34" charset="0"/>
                <a:hlinkClick r:id="rId2"/>
              </a:rPr>
              <a:t>@halalrc.org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en-US" b="1" dirty="0">
                <a:latin typeface="Arial" pitchFamily="34" charset="0"/>
                <a:cs typeface="Arial" pitchFamily="34" charset="0"/>
                <a:hlinkClick r:id="rId3"/>
              </a:rPr>
              <a:t>halalrc.org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6585" y="1143000"/>
            <a:ext cx="21313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9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/>
              <a:t>Scope </a:t>
            </a: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829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596336" y="5969793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6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Some Key Components of  a Holistic Halal Audit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9477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08304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GB" dirty="0" smtClean="0"/>
              <a:t>Case study – confectionery audit 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95736" y="1844824"/>
            <a:ext cx="4849464" cy="35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02648" y="5589240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INGREDIENTS – Use of Gelatin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0846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266830" y="5661248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08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Gelatin cross contamination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3"/>
            <a:ext cx="8229600" cy="3600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GB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     </a:t>
            </a:r>
            <a:r>
              <a:rPr lang="en-GB" dirty="0" smtClean="0"/>
              <a:t>Plant </a:t>
            </a:r>
            <a:r>
              <a:rPr lang="en-GB" dirty="0"/>
              <a:t>uses both </a:t>
            </a:r>
            <a:r>
              <a:rPr lang="en-GB" dirty="0" smtClean="0"/>
              <a:t>halal </a:t>
            </a:r>
            <a:r>
              <a:rPr lang="en-GB" dirty="0"/>
              <a:t>certified </a:t>
            </a:r>
            <a:r>
              <a:rPr lang="en-GB" dirty="0" smtClean="0"/>
              <a:t>bovine 	gelatin </a:t>
            </a:r>
            <a:r>
              <a:rPr lang="en-GB" b="1" dirty="0" smtClean="0"/>
              <a:t>and</a:t>
            </a:r>
            <a:r>
              <a:rPr lang="en-GB" dirty="0" smtClean="0"/>
              <a:t> </a:t>
            </a:r>
            <a:endParaRPr lang="en-GB" dirty="0"/>
          </a:p>
          <a:p>
            <a:pPr algn="l">
              <a:buFont typeface="Wingdings" pitchFamily="2" charset="2"/>
              <a:buChar char="Ø"/>
            </a:pPr>
            <a:r>
              <a:rPr lang="en-GB" dirty="0"/>
              <a:t>	</a:t>
            </a:r>
            <a:r>
              <a:rPr lang="en-GB" dirty="0" smtClean="0"/>
              <a:t>bovine </a:t>
            </a:r>
            <a:r>
              <a:rPr lang="en-GB" dirty="0"/>
              <a:t>gelatin from a </a:t>
            </a:r>
            <a:r>
              <a:rPr lang="en-GB" dirty="0">
                <a:solidFill>
                  <a:srgbClr val="C00000"/>
                </a:solidFill>
              </a:rPr>
              <a:t>non-halal </a:t>
            </a:r>
            <a:r>
              <a:rPr lang="en-GB" dirty="0" smtClean="0">
                <a:solidFill>
                  <a:srgbClr val="C00000"/>
                </a:solidFill>
              </a:rPr>
              <a:t> 			source.</a:t>
            </a:r>
            <a:endParaRPr lang="en-GB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GB" dirty="0"/>
              <a:t>    </a:t>
            </a:r>
            <a:r>
              <a:rPr lang="en-GB" dirty="0" smtClean="0"/>
              <a:t>  Here </a:t>
            </a:r>
            <a:r>
              <a:rPr lang="en-GB" dirty="0"/>
              <a:t>potential cross-contamination is </a:t>
            </a:r>
            <a:r>
              <a:rPr lang="en-GB" dirty="0" smtClean="0"/>
              <a:t>       	possible…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6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308304" y="5610175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11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Non-Zabiha Bovine Gelatin – pure or impure?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3845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Bovine gelatin including the hide of non-Zabiha cattle is </a:t>
            </a:r>
            <a:r>
              <a:rPr lang="en-GB" dirty="0" smtClean="0">
                <a:solidFill>
                  <a:srgbClr val="C00000"/>
                </a:solidFill>
              </a:rPr>
              <a:t>not considered to be impure </a:t>
            </a:r>
            <a:r>
              <a:rPr lang="en-GB" dirty="0" smtClean="0"/>
              <a:t>by many contemporary scholars.</a:t>
            </a:r>
          </a:p>
          <a:p>
            <a:pPr algn="l" rtl="0">
              <a:buFont typeface="Wingdings" pitchFamily="2" charset="2"/>
              <a:buChar char="Ø"/>
            </a:pPr>
            <a:endParaRPr lang="en-GB" sz="2200" dirty="0" smtClean="0"/>
          </a:p>
          <a:p>
            <a:pPr algn="l" rtl="0">
              <a:buFont typeface="Wingdings" pitchFamily="2" charset="2"/>
              <a:buChar char="Ø"/>
            </a:pPr>
            <a:r>
              <a:rPr lang="en-GB" dirty="0" smtClean="0"/>
              <a:t>This is due to </a:t>
            </a:r>
            <a:r>
              <a:rPr lang="en-GB" dirty="0" smtClean="0">
                <a:solidFill>
                  <a:srgbClr val="C00000"/>
                </a:solidFill>
              </a:rPr>
              <a:t>the liming process used in its manufacture</a:t>
            </a:r>
            <a:r>
              <a:rPr lang="en-GB" dirty="0" smtClean="0"/>
              <a:t> which removes all blood, impure liquids etc. from the cattle hide, giving it the ruling of a tanned hide in the Sharia…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Halal Monitoring Committee (HMC)  copyright 2012</a:t>
            </a:r>
            <a:endParaRPr lang="en-GB" dirty="0"/>
          </a:p>
        </p:txBody>
      </p:sp>
      <p:pic>
        <p:nvPicPr>
          <p:cNvPr id="5" name="Picture 4" descr="HMC LOGO_WE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3"/>
          <a:stretch>
            <a:fillRect/>
          </a:stretch>
        </p:blipFill>
        <p:spPr bwMode="auto">
          <a:xfrm>
            <a:off x="7429796" y="5661248"/>
            <a:ext cx="1357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02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25698D-A760-45C6-B2E1-1DB26E2CF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9687</TotalTime>
  <Words>1228</Words>
  <Application>Microsoft Office PowerPoint</Application>
  <PresentationFormat>On-screen Show (4:3)</PresentationFormat>
  <Paragraphs>167</Paragraphs>
  <Slides>32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Apex</vt:lpstr>
      <vt:lpstr>1_Office Theme</vt:lpstr>
      <vt:lpstr>2_Office Theme</vt:lpstr>
      <vt:lpstr>3_Office Theme</vt:lpstr>
      <vt:lpstr>Slide 1</vt:lpstr>
      <vt:lpstr>بسم الله الرحمن الرحيم</vt:lpstr>
      <vt:lpstr>HOLISTIC HALAL AUDITS</vt:lpstr>
      <vt:lpstr>Scope </vt:lpstr>
      <vt:lpstr>Some Key Components of  a Holistic Halal Audit</vt:lpstr>
      <vt:lpstr>Case study – confectionery audit </vt:lpstr>
      <vt:lpstr>INGREDIENTS – Use of Gelatin</vt:lpstr>
      <vt:lpstr>Gelatin cross contamination</vt:lpstr>
      <vt:lpstr>Non-Zabiha Bovine Gelatin – pure or impure? </vt:lpstr>
      <vt:lpstr>Consumption of non-zabiha Bovine gelatin?</vt:lpstr>
      <vt:lpstr>Lab test for Buffalo hide</vt:lpstr>
      <vt:lpstr>Lab results for limed buffalo hide</vt:lpstr>
      <vt:lpstr>MANUFACTURING PROCESS – cross  contamination issues</vt:lpstr>
      <vt:lpstr>CLEANING AGENTS – use of alcohol based cleaning agents</vt:lpstr>
      <vt:lpstr>Hadith on removing impure substances by water</vt:lpstr>
      <vt:lpstr>Slide 16</vt:lpstr>
      <vt:lpstr>Water is the Universal Cleaning Agent</vt:lpstr>
      <vt:lpstr>Packing – cross contamination</vt:lpstr>
      <vt:lpstr>Alcohol based detergent</vt:lpstr>
      <vt:lpstr>Removal of non-conformity</vt:lpstr>
      <vt:lpstr>Holistic includes being hands-on</vt:lpstr>
      <vt:lpstr>Storage &amp; Transport</vt:lpstr>
      <vt:lpstr>Storage &amp; Transport</vt:lpstr>
      <vt:lpstr>IMPORTANCE OF TRANSPARENCY &amp; OPENNESS IN AUDITING</vt:lpstr>
      <vt:lpstr>Disclosure of halal criteria</vt:lpstr>
      <vt:lpstr>Improving transparency</vt:lpstr>
      <vt:lpstr>Eblex Report ( U.K. Agricultural and Horticultural Development Board 2010 )</vt:lpstr>
      <vt:lpstr>Findings on the U.K. Halal meat sector</vt:lpstr>
      <vt:lpstr>Benefits</vt:lpstr>
      <vt:lpstr>Conclusion</vt:lpstr>
      <vt:lpstr>Thank you  شكرا </vt:lpstr>
      <vt:lpstr>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sarfraz</dc:creator>
  <cp:lastModifiedBy>Windows User</cp:lastModifiedBy>
  <cp:revision>153</cp:revision>
  <cp:lastPrinted>2012-01-05T12:01:24Z</cp:lastPrinted>
  <dcterms:created xsi:type="dcterms:W3CDTF">2011-12-15T18:20:36Z</dcterms:created>
  <dcterms:modified xsi:type="dcterms:W3CDTF">2012-02-01T08:24:40Z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TC300056319990</vt:lpwstr>
  </property>
</Properties>
</file>